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3619" y="0"/>
            <a:ext cx="3050381" cy="5143500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 rot="21240000">
            <a:off x="6997846" y="1950786"/>
            <a:ext cx="1241927" cy="1241927"/>
          </a:xfrm>
          <a:prstGeom prst="roundRect">
            <a:avLst>
              <a:gd name="adj" fmla="val 9203"/>
            </a:avLst>
          </a:prstGeom>
          <a:noFill/>
          <a:ln w="14288">
            <a:solidFill>
              <a:srgbClr val="FFFFFF"/>
            </a:solidFill>
            <a:prstDash val="solid"/>
          </a:ln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7304756" y="2257696"/>
            <a:ext cx="927874" cy="67835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4500"/>
              </a:lnSpc>
              <a:buNone/>
            </a:pPr>
            <a:r>
              <a:rPr lang="en-US" sz="45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团</a:t>
            </a:r>
            <a:endParaRPr lang="en-US" sz="4500" dirty="0"/>
          </a:p>
        </p:txBody>
      </p:sp>
      <p:sp>
        <p:nvSpPr>
          <p:cNvPr id="5" name="Text 3"/>
          <p:cNvSpPr/>
          <p:nvPr/>
        </p:nvSpPr>
        <p:spPr>
          <a:xfrm>
            <a:off x="7580858" y="4332015"/>
            <a:ext cx="1563142" cy="30861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240"/>
              </a:lnSpc>
              <a:buNone/>
            </a:pPr>
            <a:r>
              <a:rPr lang="en-US" sz="2025" b="1" kern="0" spc="304" dirty="0">
                <a:solidFill>
                  <a:srgbClr val="FFFFFF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2024.05</a:t>
            </a:r>
            <a:endParaRPr lang="en-US" sz="2025" dirty="0"/>
          </a:p>
        </p:txBody>
      </p:sp>
      <p:sp>
        <p:nvSpPr>
          <p:cNvPr id="6" name="Text 4"/>
          <p:cNvSpPr/>
          <p:nvPr/>
        </p:nvSpPr>
        <p:spPr>
          <a:xfrm>
            <a:off x="457200" y="400050"/>
            <a:ext cx="171450" cy="171450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728663" y="417240"/>
            <a:ext cx="3073520" cy="175451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236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COMMUNIST YOUTH LEAGUE · 2024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457200" y="1428750"/>
            <a:ext cx="5657850" cy="156137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5695"/>
              </a:lnSpc>
              <a:buNone/>
            </a:pPr>
            <a:r>
              <a:rPr lang="zh-CN" altLang="en-US" sz="4950" b="1" kern="0" spc="248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个人入党入团</a:t>
            </a:r>
            <a:r>
              <a:rPr lang="en-US" sz="4950" b="1" kern="0" spc="248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工作</a:t>
            </a:r>
            <a:endParaRPr lang="en-US" sz="4950" dirty="0"/>
          </a:p>
          <a:p>
            <a:pPr marL="0" indent="0" algn="l">
              <a:lnSpc>
                <a:spcPts val="5695"/>
              </a:lnSpc>
              <a:buNone/>
            </a:pPr>
            <a:r>
              <a:rPr lang="en-US" sz="4950" b="1" kern="0" spc="248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汇报</a:t>
            </a:r>
            <a:endParaRPr lang="en-US" sz="4950" dirty="0"/>
          </a:p>
        </p:txBody>
      </p:sp>
      <p:sp>
        <p:nvSpPr>
          <p:cNvPr id="9" name="Text 7"/>
          <p:cNvSpPr/>
          <p:nvPr/>
        </p:nvSpPr>
        <p:spPr>
          <a:xfrm>
            <a:off x="457200" y="3045916"/>
            <a:ext cx="6439662" cy="3456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520"/>
              </a:lnSpc>
              <a:buNone/>
            </a:pPr>
            <a:r>
              <a:rPr lang="en-US" sz="1575" kern="0" spc="126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共青团</a:t>
            </a:r>
            <a:r>
              <a:rPr lang="en-US" sz="1575" kern="0" spc="126" dirty="0">
                <a:solidFill>
                  <a:srgbClr val="4A4A4A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XX</a:t>
            </a:r>
            <a:r>
              <a:rPr lang="en-US" sz="1575" kern="0" spc="126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学院委员会 · </a:t>
            </a:r>
            <a:r>
              <a:rPr lang="en-US" sz="1575" kern="0" spc="126" dirty="0">
                <a:solidFill>
                  <a:srgbClr val="4A4A4A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2024</a:t>
            </a:r>
            <a:r>
              <a:rPr lang="en-US" sz="1575" kern="0" spc="126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年度</a:t>
            </a:r>
            <a:endParaRPr lang="en-US" sz="1575" dirty="0"/>
          </a:p>
        </p:txBody>
      </p:sp>
      <p:sp>
        <p:nvSpPr>
          <p:cNvPr id="10" name="Text 8"/>
          <p:cNvSpPr/>
          <p:nvPr/>
        </p:nvSpPr>
        <p:spPr>
          <a:xfrm>
            <a:off x="457200" y="3537384"/>
            <a:ext cx="342900" cy="28575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457200" y="4086002"/>
            <a:ext cx="8229600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kern="0" spc="169" dirty="0">
                <a:solidFill>
                  <a:srgbClr val="8A8A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汇报人</a:t>
            </a:r>
            <a:endParaRPr lang="en-US" sz="700" dirty="0"/>
          </a:p>
        </p:txBody>
      </p:sp>
      <p:sp>
        <p:nvSpPr>
          <p:cNvPr id="12" name="Text 10"/>
          <p:cNvSpPr/>
          <p:nvPr/>
        </p:nvSpPr>
        <p:spPr>
          <a:xfrm>
            <a:off x="457200" y="4280222"/>
            <a:ext cx="8229600" cy="29619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350" b="1" kern="0" spc="405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张 三</a:t>
            </a:r>
            <a:endParaRPr lang="en-US" sz="13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7175"/>
            <a:ext cx="7857120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kern="0" spc="135" dirty="0">
                <a:solidFill>
                  <a:srgbClr val="8A8A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实践事迹 · 主要事迹</a:t>
            </a:r>
            <a:endParaRPr lang="en-US" sz="700" dirty="0"/>
          </a:p>
        </p:txBody>
      </p:sp>
      <p:sp>
        <p:nvSpPr>
          <p:cNvPr id="3" name="Text 1"/>
          <p:cNvSpPr/>
          <p:nvPr/>
        </p:nvSpPr>
        <p:spPr>
          <a:xfrm>
            <a:off x="8328608" y="257175"/>
            <a:ext cx="547586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kern="0" spc="135" dirty="0">
                <a:solidFill>
                  <a:srgbClr val="8A8A8A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10 / 16</a:t>
            </a:r>
            <a:endParaRPr lang="en-US" sz="800" dirty="0"/>
          </a:p>
        </p:txBody>
      </p:sp>
      <p:sp>
        <p:nvSpPr>
          <p:cNvPr id="4" name="Text 2"/>
          <p:cNvSpPr/>
          <p:nvPr/>
        </p:nvSpPr>
        <p:spPr>
          <a:xfrm>
            <a:off x="457200" y="685800"/>
            <a:ext cx="3986213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236" dirty="0">
                <a:solidFill>
                  <a:srgbClr val="C8102E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KEY DEEDS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457200" y="908596"/>
            <a:ext cx="3247434" cy="3394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75"/>
              </a:lnSpc>
              <a:buNone/>
            </a:pPr>
            <a:r>
              <a:rPr lang="en-US" sz="2250" b="1" kern="0" spc="113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主要事迹 · 服务担当</a:t>
            </a:r>
            <a:endParaRPr lang="en-US" sz="2250" dirty="0"/>
          </a:p>
        </p:txBody>
      </p:sp>
      <p:sp>
        <p:nvSpPr>
          <p:cNvPr id="6" name="Text 4"/>
          <p:cNvSpPr/>
          <p:nvPr/>
        </p:nvSpPr>
        <p:spPr>
          <a:xfrm>
            <a:off x="457200" y="1337221"/>
            <a:ext cx="342900" cy="28575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457200" y="1800225"/>
            <a:ext cx="4000500" cy="2240235"/>
          </a:xfrm>
          <a:prstGeom prst="roundRect">
            <a:avLst>
              <a:gd name="adj" fmla="val 1701"/>
            </a:avLst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8" name="Shape 6"/>
          <p:cNvSpPr/>
          <p:nvPr/>
        </p:nvSpPr>
        <p:spPr>
          <a:xfrm>
            <a:off x="478631" y="1800225"/>
            <a:ext cx="0" cy="2240235"/>
          </a:xfrm>
          <a:prstGeom prst="line">
            <a:avLst/>
          </a:prstGeom>
          <a:noFill/>
          <a:ln w="42863">
            <a:solidFill>
              <a:srgbClr val="C8102E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728663" y="2057400"/>
            <a:ext cx="3500438" cy="43205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3150" b="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01</a:t>
            </a:r>
            <a:endParaRPr lang="en-US" sz="3150" dirty="0"/>
          </a:p>
        </p:txBody>
      </p:sp>
      <p:sp>
        <p:nvSpPr>
          <p:cNvPr id="10" name="Text 8"/>
          <p:cNvSpPr/>
          <p:nvPr/>
        </p:nvSpPr>
        <p:spPr>
          <a:xfrm>
            <a:off x="728663" y="2557463"/>
            <a:ext cx="3500438" cy="22060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610"/>
              </a:lnSpc>
              <a:buNone/>
            </a:pPr>
            <a:r>
              <a:rPr lang="en-US" sz="1240" b="1" kern="0" spc="62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权益服务 · 同学为先</a:t>
            </a:r>
            <a:endParaRPr lang="en-US" sz="1240" dirty="0"/>
          </a:p>
        </p:txBody>
      </p:sp>
      <p:sp>
        <p:nvSpPr>
          <p:cNvPr id="11" name="Text 9"/>
          <p:cNvSpPr/>
          <p:nvPr/>
        </p:nvSpPr>
        <p:spPr>
          <a:xfrm>
            <a:off x="728663" y="2861742"/>
            <a:ext cx="171450" cy="21431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728663" y="3011760"/>
            <a:ext cx="3500438" cy="77152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20"/>
              </a:lnSpc>
              <a:buNone/>
            </a:pPr>
            <a:r>
              <a:rPr lang="en-US" sz="845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担任学院权益与服务工作组负责人期间，主导建立学生诉求响应机制，累计收集并协调解决学生问题</a:t>
            </a:r>
            <a:r>
              <a:rPr lang="en-US" sz="845" dirty="0">
                <a:solidFill>
                  <a:srgbClr val="4A4A4A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80</a:t>
            </a:r>
            <a:r>
              <a:rPr lang="en-US" sz="845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余项，涵盖教学设施、住宿条件、心理健康等多个方面。组织调研团队走访宿舍</a:t>
            </a:r>
            <a:r>
              <a:rPr lang="en-US" sz="845" dirty="0">
                <a:solidFill>
                  <a:srgbClr val="4A4A4A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60</a:t>
            </a:r>
            <a:r>
              <a:rPr lang="en-US" sz="845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余间，形成万字调研报告，推动多项改进措施落地见效。</a:t>
            </a:r>
            <a:endParaRPr lang="en-US" sz="845" dirty="0"/>
          </a:p>
        </p:txBody>
      </p:sp>
      <p:sp>
        <p:nvSpPr>
          <p:cNvPr id="13" name="Text 11"/>
          <p:cNvSpPr/>
          <p:nvPr/>
        </p:nvSpPr>
        <p:spPr>
          <a:xfrm>
            <a:off x="4686300" y="1800225"/>
            <a:ext cx="4000500" cy="2240235"/>
          </a:xfrm>
          <a:prstGeom prst="roundRect">
            <a:avLst>
              <a:gd name="adj" fmla="val 1701"/>
            </a:avLst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4" name="Shape 12"/>
          <p:cNvSpPr/>
          <p:nvPr/>
        </p:nvSpPr>
        <p:spPr>
          <a:xfrm>
            <a:off x="4707731" y="1800225"/>
            <a:ext cx="0" cy="2240235"/>
          </a:xfrm>
          <a:prstGeom prst="line">
            <a:avLst/>
          </a:prstGeom>
          <a:noFill/>
          <a:ln w="42863">
            <a:solidFill>
              <a:srgbClr val="C8102E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4957763" y="2057400"/>
            <a:ext cx="3500438" cy="43205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3150" b="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02</a:t>
            </a:r>
            <a:endParaRPr lang="en-US" sz="3150" dirty="0"/>
          </a:p>
        </p:txBody>
      </p:sp>
      <p:sp>
        <p:nvSpPr>
          <p:cNvPr id="16" name="Text 14"/>
          <p:cNvSpPr/>
          <p:nvPr/>
        </p:nvSpPr>
        <p:spPr>
          <a:xfrm>
            <a:off x="4957763" y="2557463"/>
            <a:ext cx="3500438" cy="22060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610"/>
              </a:lnSpc>
              <a:buNone/>
            </a:pPr>
            <a:r>
              <a:rPr lang="en-US" sz="1240" b="1" kern="0" spc="62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志愿支教 · 知识下乡</a:t>
            </a:r>
            <a:endParaRPr lang="en-US" sz="1240" dirty="0"/>
          </a:p>
        </p:txBody>
      </p:sp>
      <p:sp>
        <p:nvSpPr>
          <p:cNvPr id="17" name="Text 15"/>
          <p:cNvSpPr/>
          <p:nvPr/>
        </p:nvSpPr>
        <p:spPr>
          <a:xfrm>
            <a:off x="4957763" y="2861742"/>
            <a:ext cx="171450" cy="21431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8" name="Text 16"/>
          <p:cNvSpPr/>
          <p:nvPr/>
        </p:nvSpPr>
        <p:spPr>
          <a:xfrm>
            <a:off x="4957763" y="3011760"/>
            <a:ext cx="3500438" cy="77152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20"/>
              </a:lnSpc>
              <a:buNone/>
            </a:pPr>
            <a:r>
              <a:rPr lang="en-US" sz="845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积极响应国家乡村振兴号召，先后三次带队前往湖北恩施、黄冈等地区开展支教活动，累计服务时长超</a:t>
            </a:r>
            <a:r>
              <a:rPr lang="en-US" sz="845" dirty="0">
                <a:solidFill>
                  <a:srgbClr val="4A4A4A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200</a:t>
            </a:r>
            <a:r>
              <a:rPr lang="en-US" sz="845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小时。在支教过程中不仅传授学科知识，更注重激发孩子们的学习兴趣与人生理想，建立长期结对帮扶机制，受到当地教育部门与师生好评。</a:t>
            </a:r>
            <a:endParaRPr lang="en-US" sz="845" dirty="0"/>
          </a:p>
        </p:txBody>
      </p:sp>
      <p:sp>
        <p:nvSpPr>
          <p:cNvPr id="19" name="Text 17"/>
          <p:cNvSpPr/>
          <p:nvPr/>
        </p:nvSpPr>
        <p:spPr>
          <a:xfrm>
            <a:off x="457200" y="4766332"/>
            <a:ext cx="8089516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kern="0" spc="101" dirty="0">
                <a:solidFill>
                  <a:srgbClr val="C810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党团类汇报模板</a:t>
            </a:r>
            <a:endParaRPr lang="en-US" sz="700" dirty="0"/>
          </a:p>
        </p:txBody>
      </p:sp>
      <p:sp>
        <p:nvSpPr>
          <p:cNvPr id="20" name="Text 18"/>
          <p:cNvSpPr/>
          <p:nvPr/>
        </p:nvSpPr>
        <p:spPr>
          <a:xfrm>
            <a:off x="8561003" y="4754947"/>
            <a:ext cx="201275" cy="1754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800" kern="0" spc="10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10</a:t>
            </a:r>
            <a:endParaRPr lang="en-US" sz="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7175"/>
            <a:ext cx="7860246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kern="0" spc="135" dirty="0">
                <a:solidFill>
                  <a:srgbClr val="8A8A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实践事迹 · 数据成果</a:t>
            </a:r>
            <a:endParaRPr lang="en-US" sz="700" dirty="0"/>
          </a:p>
        </p:txBody>
      </p:sp>
      <p:sp>
        <p:nvSpPr>
          <p:cNvPr id="3" name="Text 1"/>
          <p:cNvSpPr/>
          <p:nvPr/>
        </p:nvSpPr>
        <p:spPr>
          <a:xfrm>
            <a:off x="8331733" y="257175"/>
            <a:ext cx="542808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kern="0" spc="135" dirty="0">
                <a:solidFill>
                  <a:srgbClr val="8A8A8A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11 / 16</a:t>
            </a:r>
            <a:endParaRPr lang="en-US" sz="800" dirty="0"/>
          </a:p>
        </p:txBody>
      </p:sp>
      <p:sp>
        <p:nvSpPr>
          <p:cNvPr id="4" name="Text 2"/>
          <p:cNvSpPr/>
          <p:nvPr/>
        </p:nvSpPr>
        <p:spPr>
          <a:xfrm>
            <a:off x="457200" y="685800"/>
            <a:ext cx="3699205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236" dirty="0">
                <a:solidFill>
                  <a:srgbClr val="C8102E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IMPACT METRICS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457200" y="908596"/>
            <a:ext cx="3247434" cy="3394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75"/>
              </a:lnSpc>
              <a:buNone/>
            </a:pPr>
            <a:r>
              <a:rPr lang="en-US" sz="2250" b="1" kern="0" spc="113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数据成果 · 实践成效</a:t>
            </a:r>
            <a:endParaRPr lang="en-US" sz="2250" dirty="0"/>
          </a:p>
        </p:txBody>
      </p:sp>
      <p:sp>
        <p:nvSpPr>
          <p:cNvPr id="6" name="Text 4"/>
          <p:cNvSpPr/>
          <p:nvPr/>
        </p:nvSpPr>
        <p:spPr>
          <a:xfrm>
            <a:off x="457200" y="1337221"/>
            <a:ext cx="342900" cy="28575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457200" y="1714500"/>
            <a:ext cx="5448226" cy="1428750"/>
          </a:xfrm>
          <a:prstGeom prst="roundRect">
            <a:avLst>
              <a:gd name="adj" fmla="val 2667"/>
            </a:avLst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685800" y="2143125"/>
            <a:ext cx="1892737" cy="6172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4500"/>
              </a:lnSpc>
              <a:buNone/>
            </a:pPr>
            <a:r>
              <a:rPr lang="en-US" sz="4500" b="1" dirty="0">
                <a:solidFill>
                  <a:srgbClr val="FFFFFF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200+</a:t>
            </a:r>
            <a:endParaRPr lang="en-US" sz="4500" dirty="0"/>
          </a:p>
        </p:txBody>
      </p:sp>
      <p:sp>
        <p:nvSpPr>
          <p:cNvPr id="9" name="Text 7"/>
          <p:cNvSpPr/>
          <p:nvPr/>
        </p:nvSpPr>
        <p:spPr>
          <a:xfrm>
            <a:off x="2097360" y="2133860"/>
            <a:ext cx="3579465" cy="166789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135" dirty="0">
                <a:solidFill>
                  <a:srgbClr val="FEE9C6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VOLUNTEER HOURS</a:t>
            </a:r>
            <a:endParaRPr lang="en-US" sz="800" dirty="0"/>
          </a:p>
        </p:txBody>
      </p:sp>
      <p:sp>
        <p:nvSpPr>
          <p:cNvPr id="10" name="Text 8"/>
          <p:cNvSpPr/>
          <p:nvPr/>
        </p:nvSpPr>
        <p:spPr>
          <a:xfrm>
            <a:off x="2097360" y="2328081"/>
            <a:ext cx="3579465" cy="20361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485"/>
              </a:lnSpc>
              <a:buNone/>
            </a:pPr>
            <a:r>
              <a:rPr lang="en-US" sz="124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志愿服务时长</a:t>
            </a:r>
            <a:endParaRPr lang="en-US" sz="1240" dirty="0"/>
          </a:p>
        </p:txBody>
      </p:sp>
      <p:sp>
        <p:nvSpPr>
          <p:cNvPr id="11" name="Text 9"/>
          <p:cNvSpPr/>
          <p:nvPr/>
        </p:nvSpPr>
        <p:spPr>
          <a:xfrm>
            <a:off x="2097360" y="2573759"/>
            <a:ext cx="3579465" cy="1620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180"/>
              </a:lnSpc>
              <a:buNone/>
            </a:pPr>
            <a:r>
              <a:rPr lang="en-US" sz="790" dirty="0">
                <a:solidFill>
                  <a:srgbClr val="FEE9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累计三年参与支教、社区服务、大型活动保障</a:t>
            </a:r>
            <a:endParaRPr lang="en-US" sz="790" dirty="0"/>
          </a:p>
        </p:txBody>
      </p:sp>
      <p:sp>
        <p:nvSpPr>
          <p:cNvPr id="12" name="Text 10"/>
          <p:cNvSpPr/>
          <p:nvPr/>
        </p:nvSpPr>
        <p:spPr>
          <a:xfrm>
            <a:off x="6019726" y="1714500"/>
            <a:ext cx="2667074" cy="1428750"/>
          </a:xfrm>
          <a:prstGeom prst="roundRect">
            <a:avLst>
              <a:gd name="adj" fmla="val 2667"/>
            </a:avLst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6191176" y="1885950"/>
            <a:ext cx="2324174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135" dirty="0">
                <a:solidFill>
                  <a:srgbClr val="C8102E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ACTIVITIES</a:t>
            </a:r>
            <a:endParaRPr lang="en-US" sz="800" dirty="0"/>
          </a:p>
        </p:txBody>
      </p:sp>
      <p:sp>
        <p:nvSpPr>
          <p:cNvPr id="14" name="Text 12"/>
          <p:cNvSpPr/>
          <p:nvPr/>
        </p:nvSpPr>
        <p:spPr>
          <a:xfrm>
            <a:off x="6191176" y="2148818"/>
            <a:ext cx="2324174" cy="55549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4050"/>
              </a:lnSpc>
              <a:buNone/>
            </a:pPr>
            <a:r>
              <a:rPr lang="en-US" sz="4050" b="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32</a:t>
            </a:r>
            <a:endParaRPr lang="en-US" sz="4050" dirty="0"/>
          </a:p>
        </p:txBody>
      </p:sp>
      <p:sp>
        <p:nvSpPr>
          <p:cNvPr id="15" name="Text 13"/>
          <p:cNvSpPr/>
          <p:nvPr/>
        </p:nvSpPr>
        <p:spPr>
          <a:xfrm>
            <a:off x="6191176" y="2788965"/>
            <a:ext cx="2324174" cy="1828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440"/>
              </a:lnSpc>
              <a:buNone/>
            </a:pPr>
            <a:r>
              <a:rPr lang="en-US" sz="900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组织活动场次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460772" y="3261122"/>
            <a:ext cx="2659819" cy="1421606"/>
          </a:xfrm>
          <a:prstGeom prst="roundRect">
            <a:avLst>
              <a:gd name="adj" fmla="val 2680"/>
            </a:avLst>
          </a:prstGeom>
          <a:solidFill>
            <a:srgbClr val="FFFFFF"/>
          </a:solidFill>
          <a:ln w="7144">
            <a:solidFill>
              <a:srgbClr val="FEE9C6"/>
            </a:solidFill>
            <a:prstDash val="solid"/>
          </a:ln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7" name="Text 15"/>
          <p:cNvSpPr/>
          <p:nvPr/>
        </p:nvSpPr>
        <p:spPr>
          <a:xfrm>
            <a:off x="635794" y="3436144"/>
            <a:ext cx="2309775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135" dirty="0">
                <a:solidFill>
                  <a:srgbClr val="C8102E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PARTICIPANTS</a:t>
            </a:r>
            <a:endParaRPr lang="en-US" sz="800" dirty="0"/>
          </a:p>
        </p:txBody>
      </p:sp>
      <p:sp>
        <p:nvSpPr>
          <p:cNvPr id="18" name="Text 16"/>
          <p:cNvSpPr/>
          <p:nvPr/>
        </p:nvSpPr>
        <p:spPr>
          <a:xfrm>
            <a:off x="635794" y="3691868"/>
            <a:ext cx="2309775" cy="55549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4050"/>
              </a:lnSpc>
              <a:buNone/>
            </a:pPr>
            <a:r>
              <a:rPr lang="en-US" sz="4050" b="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1500+</a:t>
            </a:r>
            <a:endParaRPr lang="en-US" sz="4050" dirty="0"/>
          </a:p>
        </p:txBody>
      </p:sp>
      <p:sp>
        <p:nvSpPr>
          <p:cNvPr id="19" name="Text 17"/>
          <p:cNvSpPr/>
          <p:nvPr/>
        </p:nvSpPr>
        <p:spPr>
          <a:xfrm>
            <a:off x="635794" y="4324871"/>
            <a:ext cx="2309775" cy="1828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440"/>
              </a:lnSpc>
              <a:buNone/>
            </a:pPr>
            <a:r>
              <a:rPr lang="en-US" sz="900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累计覆盖人次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3238463" y="3257550"/>
            <a:ext cx="2666963" cy="1428750"/>
          </a:xfrm>
          <a:prstGeom prst="roundRect">
            <a:avLst>
              <a:gd name="adj" fmla="val 2667"/>
            </a:avLst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1" name="Text 19"/>
          <p:cNvSpPr/>
          <p:nvPr/>
        </p:nvSpPr>
        <p:spPr>
          <a:xfrm>
            <a:off x="3409913" y="3429000"/>
            <a:ext cx="2324063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135" dirty="0">
                <a:solidFill>
                  <a:srgbClr val="C8102E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PROJECTS</a:t>
            </a:r>
            <a:endParaRPr lang="en-US" sz="800" dirty="0"/>
          </a:p>
        </p:txBody>
      </p:sp>
      <p:sp>
        <p:nvSpPr>
          <p:cNvPr id="22" name="Text 20"/>
          <p:cNvSpPr/>
          <p:nvPr/>
        </p:nvSpPr>
        <p:spPr>
          <a:xfrm>
            <a:off x="3409913" y="3691868"/>
            <a:ext cx="2324063" cy="55549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4050"/>
              </a:lnSpc>
              <a:buNone/>
            </a:pPr>
            <a:r>
              <a:rPr lang="en-US" sz="4050" b="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8</a:t>
            </a:r>
            <a:endParaRPr lang="en-US" sz="4050" dirty="0"/>
          </a:p>
        </p:txBody>
      </p:sp>
      <p:sp>
        <p:nvSpPr>
          <p:cNvPr id="23" name="Text 21"/>
          <p:cNvSpPr/>
          <p:nvPr/>
        </p:nvSpPr>
        <p:spPr>
          <a:xfrm>
            <a:off x="3409913" y="4332015"/>
            <a:ext cx="2324063" cy="1828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440"/>
              </a:lnSpc>
              <a:buNone/>
            </a:pPr>
            <a:r>
              <a:rPr lang="en-US" sz="900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主导项目数量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6019726" y="3257550"/>
            <a:ext cx="2667074" cy="1428750"/>
          </a:xfrm>
          <a:prstGeom prst="roundRect">
            <a:avLst>
              <a:gd name="adj" fmla="val 2667"/>
            </a:avLst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5" name="Text 23"/>
          <p:cNvSpPr/>
          <p:nvPr/>
        </p:nvSpPr>
        <p:spPr>
          <a:xfrm>
            <a:off x="6191176" y="3429000"/>
            <a:ext cx="2324174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135" dirty="0">
                <a:solidFill>
                  <a:srgbClr val="FEE9C6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RECOGNITION</a:t>
            </a:r>
            <a:endParaRPr lang="en-US" sz="800" dirty="0"/>
          </a:p>
        </p:txBody>
      </p:sp>
      <p:sp>
        <p:nvSpPr>
          <p:cNvPr id="26" name="Text 24"/>
          <p:cNvSpPr/>
          <p:nvPr/>
        </p:nvSpPr>
        <p:spPr>
          <a:xfrm>
            <a:off x="6191176" y="3691868"/>
            <a:ext cx="2324174" cy="55549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4050"/>
              </a:lnSpc>
              <a:buNone/>
            </a:pPr>
            <a:r>
              <a:rPr lang="en-US" sz="4050" b="1" dirty="0">
                <a:solidFill>
                  <a:srgbClr val="FFFFFF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5</a:t>
            </a:r>
            <a:endParaRPr lang="en-US" sz="4050" dirty="0"/>
          </a:p>
        </p:txBody>
      </p:sp>
      <p:sp>
        <p:nvSpPr>
          <p:cNvPr id="27" name="Text 25"/>
          <p:cNvSpPr/>
          <p:nvPr/>
        </p:nvSpPr>
        <p:spPr>
          <a:xfrm>
            <a:off x="6191176" y="4332015"/>
            <a:ext cx="2324174" cy="1828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440"/>
              </a:lnSpc>
              <a:buNone/>
            </a:pPr>
            <a:r>
              <a:rPr 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表彰与认证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457200" y="4766332"/>
            <a:ext cx="8093199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kern="0" spc="101" dirty="0">
                <a:solidFill>
                  <a:srgbClr val="C810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党团类汇报模板</a:t>
            </a:r>
            <a:endParaRPr lang="en-US" sz="700" dirty="0"/>
          </a:p>
        </p:txBody>
      </p:sp>
      <p:sp>
        <p:nvSpPr>
          <p:cNvPr id="29" name="Text 27"/>
          <p:cNvSpPr/>
          <p:nvPr/>
        </p:nvSpPr>
        <p:spPr>
          <a:xfrm>
            <a:off x="8564687" y="4754947"/>
            <a:ext cx="195382" cy="1754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800" kern="0" spc="10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11</a:t>
            </a:r>
            <a:endParaRPr lang="en-US" sz="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810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6074" y="0"/>
            <a:ext cx="3047926" cy="5143500"/>
          </a:xfrm>
          <a:prstGeom prst="rect">
            <a:avLst/>
          </a:prstGeom>
          <a:solidFill>
            <a:srgbClr val="8B0000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460772" y="460772"/>
            <a:ext cx="8222456" cy="4221956"/>
          </a:xfrm>
          <a:prstGeom prst="rect">
            <a:avLst/>
          </a:prstGeom>
          <a:noFill/>
          <a:ln w="7144">
            <a:solidFill>
              <a:srgbClr val="FEE9C6"/>
            </a:solidFill>
            <a:prstDash val="solid"/>
          </a:ln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457200" y="257175"/>
            <a:ext cx="1601466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236" dirty="0">
                <a:solidFill>
                  <a:srgbClr val="FEE9C6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CHAPTER 04 / 04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457200" y="1061628"/>
            <a:ext cx="3072527" cy="18516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0"/>
              </a:lnSpc>
              <a:buNone/>
            </a:pPr>
            <a:r>
              <a:rPr lang="en-US" sz="13500" b="1" kern="0" spc="-270" dirty="0">
                <a:solidFill>
                  <a:srgbClr val="FEE9C6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04</a:t>
            </a:r>
            <a:endParaRPr lang="en-US" sz="13500" dirty="0"/>
          </a:p>
        </p:txBody>
      </p:sp>
      <p:sp>
        <p:nvSpPr>
          <p:cNvPr id="6" name="Text 4"/>
          <p:cNvSpPr/>
          <p:nvPr/>
        </p:nvSpPr>
        <p:spPr>
          <a:xfrm>
            <a:off x="457200" y="2976153"/>
            <a:ext cx="342900" cy="28575"/>
          </a:xfrm>
          <a:prstGeom prst="rect">
            <a:avLst/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457200" y="3176178"/>
            <a:ext cx="3072527" cy="5430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960"/>
              </a:lnSpc>
              <a:buNone/>
            </a:pPr>
            <a:r>
              <a:rPr lang="en-US" sz="3600" b="1" kern="0" spc="18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自我评价</a:t>
            </a:r>
            <a:endParaRPr lang="en-US" sz="3600" dirty="0"/>
          </a:p>
        </p:txBody>
      </p:sp>
      <p:sp>
        <p:nvSpPr>
          <p:cNvPr id="8" name="Text 6"/>
          <p:cNvSpPr/>
          <p:nvPr/>
        </p:nvSpPr>
        <p:spPr>
          <a:xfrm>
            <a:off x="457200" y="3807619"/>
            <a:ext cx="2746071" cy="29619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350" kern="0" spc="203" dirty="0">
                <a:solidFill>
                  <a:srgbClr val="FEE9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砥砺奋进前行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7334287" y="1885950"/>
            <a:ext cx="571500" cy="571500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0" name="Text 8"/>
          <p:cNvSpPr/>
          <p:nvPr/>
        </p:nvSpPr>
        <p:spPr>
          <a:xfrm rot="5400000">
            <a:off x="6846057" y="3074715"/>
            <a:ext cx="1547961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kern="0" spc="203" dirty="0">
                <a:solidFill>
                  <a:srgbClr val="FFFFFF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REFLECTION · OUTLOOK</a:t>
            </a:r>
            <a:endParaRPr lang="en-US" sz="800" dirty="0"/>
          </a:p>
        </p:txBody>
      </p:sp>
      <p:sp>
        <p:nvSpPr>
          <p:cNvPr id="11" name="Text 9"/>
          <p:cNvSpPr/>
          <p:nvPr/>
        </p:nvSpPr>
        <p:spPr>
          <a:xfrm>
            <a:off x="8546716" y="4754947"/>
            <a:ext cx="224135" cy="1754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800" kern="0" spc="157" dirty="0">
                <a:solidFill>
                  <a:srgbClr val="FEE9C6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12</a:t>
            </a:r>
            <a:endParaRPr lang="en-US" sz="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7175"/>
            <a:ext cx="7857120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kern="0" spc="135" dirty="0">
                <a:solidFill>
                  <a:srgbClr val="8A8A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自我评价 · 总结</a:t>
            </a:r>
            <a:endParaRPr lang="en-US" sz="700" dirty="0"/>
          </a:p>
        </p:txBody>
      </p:sp>
      <p:sp>
        <p:nvSpPr>
          <p:cNvPr id="3" name="Text 1"/>
          <p:cNvSpPr/>
          <p:nvPr/>
        </p:nvSpPr>
        <p:spPr>
          <a:xfrm>
            <a:off x="8328608" y="257175"/>
            <a:ext cx="547586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kern="0" spc="135" dirty="0">
                <a:solidFill>
                  <a:srgbClr val="8A8A8A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13 / 16</a:t>
            </a:r>
            <a:endParaRPr lang="en-US" sz="800" dirty="0"/>
          </a:p>
        </p:txBody>
      </p:sp>
      <p:sp>
        <p:nvSpPr>
          <p:cNvPr id="4" name="Text 2"/>
          <p:cNvSpPr/>
          <p:nvPr/>
        </p:nvSpPr>
        <p:spPr>
          <a:xfrm>
            <a:off x="457200" y="685800"/>
            <a:ext cx="8636000" cy="166789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236" dirty="0">
                <a:solidFill>
                  <a:srgbClr val="C8102E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SELF REVIEW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457200" y="880021"/>
            <a:ext cx="8636000" cy="35490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590"/>
              </a:lnSpc>
              <a:buNone/>
            </a:pPr>
            <a:r>
              <a:rPr lang="en-US" sz="2250" b="1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自我评价 · 反思前行</a:t>
            </a:r>
            <a:endParaRPr lang="en-US" sz="2250" dirty="0"/>
          </a:p>
        </p:txBody>
      </p:sp>
      <p:sp>
        <p:nvSpPr>
          <p:cNvPr id="6" name="Text 4"/>
          <p:cNvSpPr/>
          <p:nvPr/>
        </p:nvSpPr>
        <p:spPr>
          <a:xfrm>
            <a:off x="457200" y="1308646"/>
            <a:ext cx="342900" cy="28575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457200" y="1571625"/>
            <a:ext cx="8229600" cy="1085850"/>
          </a:xfrm>
          <a:prstGeom prst="roundRect">
            <a:avLst>
              <a:gd name="adj" fmla="val 3509"/>
            </a:avLst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714375" y="1785938"/>
            <a:ext cx="1257300" cy="6789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4950"/>
              </a:lnSpc>
              <a:buNone/>
            </a:pPr>
            <a:r>
              <a:rPr lang="en-US" sz="6190" b="1" dirty="0">
                <a:solidFill>
                  <a:srgbClr val="C8102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『</a:t>
            </a:r>
            <a:endParaRPr lang="en-US" sz="6190" dirty="0"/>
          </a:p>
        </p:txBody>
      </p:sp>
      <p:sp>
        <p:nvSpPr>
          <p:cNvPr id="9" name="Text 7"/>
          <p:cNvSpPr/>
          <p:nvPr/>
        </p:nvSpPr>
        <p:spPr>
          <a:xfrm>
            <a:off x="1700213" y="1880927"/>
            <a:ext cx="6729413" cy="3008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195"/>
              </a:lnSpc>
              <a:buNone/>
            </a:pPr>
            <a:r>
              <a:rPr lang="en-US" sz="1465" kern="0" spc="59" dirty="0">
                <a:solidFill>
                  <a:srgbClr val="1A1A1A"/>
                </a:solidFill>
                <a:latin typeface="楷体" panose="02010609060101010101" pitchFamily="34" charset="-122"/>
                <a:ea typeface="楷体" panose="02010609060101010101" pitchFamily="34" charset="-122"/>
                <a:cs typeface="楷体" panose="02010609060101010101" pitchFamily="34" charset="-120"/>
              </a:rPr>
              <a:t>人患不知其过，既知之而不能改，是无勇也。</a:t>
            </a:r>
            <a:endParaRPr lang="en-US" sz="1465" dirty="0"/>
          </a:p>
        </p:txBody>
      </p:sp>
      <p:sp>
        <p:nvSpPr>
          <p:cNvPr id="10" name="Text 8"/>
          <p:cNvSpPr/>
          <p:nvPr/>
        </p:nvSpPr>
        <p:spPr>
          <a:xfrm>
            <a:off x="714375" y="2230971"/>
            <a:ext cx="7715250" cy="1727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r">
              <a:lnSpc>
                <a:spcPts val="1260"/>
              </a:lnSpc>
              <a:buNone/>
            </a:pPr>
            <a:r>
              <a:rPr lang="en-US" sz="790" kern="0" spc="79" dirty="0">
                <a:solidFill>
                  <a:srgbClr val="8A8A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—— 韩愈</a:t>
            </a:r>
            <a:endParaRPr lang="en-US" sz="790" dirty="0"/>
          </a:p>
        </p:txBody>
      </p:sp>
      <p:sp>
        <p:nvSpPr>
          <p:cNvPr id="11" name="Text 9"/>
          <p:cNvSpPr/>
          <p:nvPr/>
        </p:nvSpPr>
        <p:spPr>
          <a:xfrm>
            <a:off x="460772" y="2861072"/>
            <a:ext cx="2640732" cy="1764506"/>
          </a:xfrm>
          <a:prstGeom prst="roundRect">
            <a:avLst>
              <a:gd name="adj" fmla="val 2159"/>
            </a:avLst>
          </a:prstGeom>
          <a:solidFill>
            <a:srgbClr val="FFFFFF"/>
          </a:solidFill>
          <a:ln w="7144">
            <a:solidFill>
              <a:srgbClr val="FEE9C6"/>
            </a:solidFill>
            <a:prstDash val="solid"/>
          </a:ln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621506" y="3021806"/>
            <a:ext cx="228600" cy="228600"/>
          </a:xfrm>
          <a:prstGeom prst="ellipse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621506" y="3021806"/>
            <a:ext cx="271463" cy="228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0" indent="0" algn="ctr">
              <a:lnSpc>
                <a:spcPts val="1620"/>
              </a:lnSpc>
              <a:buNone/>
            </a:pPr>
            <a:r>
              <a:rPr lang="en-US" sz="1015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优</a:t>
            </a:r>
            <a:endParaRPr lang="en-US" sz="1015" dirty="0"/>
          </a:p>
        </p:txBody>
      </p:sp>
      <p:sp>
        <p:nvSpPr>
          <p:cNvPr id="14" name="Text 12"/>
          <p:cNvSpPr/>
          <p:nvPr/>
        </p:nvSpPr>
        <p:spPr>
          <a:xfrm>
            <a:off x="935831" y="3050381"/>
            <a:ext cx="2004938" cy="18516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1125" b="1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优 · 个人优势</a:t>
            </a:r>
            <a:endParaRPr lang="en-US" sz="1125" dirty="0"/>
          </a:p>
        </p:txBody>
      </p:sp>
      <p:sp>
        <p:nvSpPr>
          <p:cNvPr id="15" name="Text 13"/>
          <p:cNvSpPr/>
          <p:nvPr/>
        </p:nvSpPr>
        <p:spPr>
          <a:xfrm>
            <a:off x="621506" y="3350419"/>
            <a:ext cx="171450" cy="21431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6" name="Text 14"/>
          <p:cNvSpPr/>
          <p:nvPr/>
        </p:nvSpPr>
        <p:spPr>
          <a:xfrm>
            <a:off x="621506" y="3471863"/>
            <a:ext cx="2319263" cy="5779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405"/>
              </a:lnSpc>
              <a:buNone/>
            </a:pPr>
            <a:r>
              <a:rPr lang="en-US" sz="760" kern="0" spc="15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政治立场坚定，理论学习主动；责任感强，工作中能以身作则；具备较强的组织协调与团队管理能力，注重细节与执行。</a:t>
            </a:r>
            <a:endParaRPr lang="en-US" sz="760" dirty="0"/>
          </a:p>
        </p:txBody>
      </p:sp>
      <p:sp>
        <p:nvSpPr>
          <p:cNvPr id="17" name="Text 15"/>
          <p:cNvSpPr/>
          <p:nvPr/>
        </p:nvSpPr>
        <p:spPr>
          <a:xfrm>
            <a:off x="3251522" y="2861072"/>
            <a:ext cx="2640843" cy="1764506"/>
          </a:xfrm>
          <a:prstGeom prst="roundRect">
            <a:avLst>
              <a:gd name="adj" fmla="val 2159"/>
            </a:avLst>
          </a:prstGeom>
          <a:solidFill>
            <a:srgbClr val="FFFFFF"/>
          </a:solidFill>
          <a:ln w="7144">
            <a:solidFill>
              <a:srgbClr val="FEE9C6"/>
            </a:solidFill>
            <a:prstDash val="solid"/>
          </a:ln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8" name="Text 16"/>
          <p:cNvSpPr/>
          <p:nvPr/>
        </p:nvSpPr>
        <p:spPr>
          <a:xfrm>
            <a:off x="3412257" y="3021806"/>
            <a:ext cx="228600" cy="228600"/>
          </a:xfrm>
          <a:prstGeom prst="ellipse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9" name="Text 17"/>
          <p:cNvSpPr/>
          <p:nvPr/>
        </p:nvSpPr>
        <p:spPr>
          <a:xfrm>
            <a:off x="3412257" y="3021806"/>
            <a:ext cx="271463" cy="228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0" indent="0" algn="ctr">
              <a:lnSpc>
                <a:spcPts val="1620"/>
              </a:lnSpc>
              <a:buNone/>
            </a:pPr>
            <a:r>
              <a:rPr lang="en-US" sz="1015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缺</a:t>
            </a:r>
            <a:endParaRPr lang="en-US" sz="1015" dirty="0"/>
          </a:p>
        </p:txBody>
      </p:sp>
      <p:sp>
        <p:nvSpPr>
          <p:cNvPr id="20" name="Text 18"/>
          <p:cNvSpPr/>
          <p:nvPr/>
        </p:nvSpPr>
        <p:spPr>
          <a:xfrm>
            <a:off x="3726582" y="3050381"/>
            <a:ext cx="2005050" cy="18516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1125" b="1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缺 · 不足反思</a:t>
            </a:r>
            <a:endParaRPr lang="en-US" sz="1125" dirty="0"/>
          </a:p>
        </p:txBody>
      </p:sp>
      <p:sp>
        <p:nvSpPr>
          <p:cNvPr id="21" name="Text 19"/>
          <p:cNvSpPr/>
          <p:nvPr/>
        </p:nvSpPr>
        <p:spPr>
          <a:xfrm>
            <a:off x="3412257" y="3350419"/>
            <a:ext cx="171450" cy="21431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2" name="Text 20"/>
          <p:cNvSpPr/>
          <p:nvPr/>
        </p:nvSpPr>
        <p:spPr>
          <a:xfrm>
            <a:off x="3412257" y="3471863"/>
            <a:ext cx="2319375" cy="5779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405"/>
              </a:lnSpc>
              <a:buNone/>
            </a:pPr>
            <a:r>
              <a:rPr lang="en-US" sz="760" kern="0" spc="15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理论学习深度仍需加强，部分理论联系实际不够紧密；工作中偶有求稳倾向，创新意识有待提升；时间管理需更精细化。</a:t>
            </a:r>
            <a:endParaRPr lang="en-US" sz="760" dirty="0"/>
          </a:p>
        </p:txBody>
      </p:sp>
      <p:sp>
        <p:nvSpPr>
          <p:cNvPr id="23" name="Text 21"/>
          <p:cNvSpPr/>
          <p:nvPr/>
        </p:nvSpPr>
        <p:spPr>
          <a:xfrm>
            <a:off x="6042385" y="2861072"/>
            <a:ext cx="2640732" cy="1764506"/>
          </a:xfrm>
          <a:prstGeom prst="roundRect">
            <a:avLst>
              <a:gd name="adj" fmla="val 2159"/>
            </a:avLst>
          </a:prstGeom>
          <a:solidFill>
            <a:srgbClr val="FFFFFF"/>
          </a:solidFill>
          <a:ln w="7144">
            <a:solidFill>
              <a:srgbClr val="FEE9C6"/>
            </a:solidFill>
            <a:prstDash val="solid"/>
          </a:ln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4" name="Text 22"/>
          <p:cNvSpPr/>
          <p:nvPr/>
        </p:nvSpPr>
        <p:spPr>
          <a:xfrm>
            <a:off x="6203119" y="3021806"/>
            <a:ext cx="228600" cy="228600"/>
          </a:xfrm>
          <a:prstGeom prst="ellipse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5" name="Text 23"/>
          <p:cNvSpPr/>
          <p:nvPr/>
        </p:nvSpPr>
        <p:spPr>
          <a:xfrm>
            <a:off x="6203119" y="3021806"/>
            <a:ext cx="271463" cy="2286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0" indent="0" algn="ctr">
              <a:lnSpc>
                <a:spcPts val="1620"/>
              </a:lnSpc>
              <a:buNone/>
            </a:pPr>
            <a:r>
              <a:rPr lang="en-US" sz="1015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改</a:t>
            </a:r>
            <a:endParaRPr lang="en-US" sz="1015" dirty="0"/>
          </a:p>
        </p:txBody>
      </p:sp>
      <p:sp>
        <p:nvSpPr>
          <p:cNvPr id="26" name="Text 24"/>
          <p:cNvSpPr/>
          <p:nvPr/>
        </p:nvSpPr>
        <p:spPr>
          <a:xfrm>
            <a:off x="6517444" y="3050381"/>
            <a:ext cx="2004938" cy="18516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1125" b="1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改 · 改进方向</a:t>
            </a:r>
            <a:endParaRPr lang="en-US" sz="1125" dirty="0"/>
          </a:p>
        </p:txBody>
      </p:sp>
      <p:sp>
        <p:nvSpPr>
          <p:cNvPr id="27" name="Text 25"/>
          <p:cNvSpPr/>
          <p:nvPr/>
        </p:nvSpPr>
        <p:spPr>
          <a:xfrm>
            <a:off x="6203119" y="3350419"/>
            <a:ext cx="171450" cy="21431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8" name="Text 26"/>
          <p:cNvSpPr/>
          <p:nvPr/>
        </p:nvSpPr>
        <p:spPr>
          <a:xfrm>
            <a:off x="6203119" y="3471863"/>
            <a:ext cx="2319263" cy="57792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405"/>
              </a:lnSpc>
              <a:buNone/>
            </a:pPr>
            <a:r>
              <a:rPr lang="en-US" sz="760" kern="0" spc="15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制定系统学习计划，每月精读 </a:t>
            </a:r>
            <a:r>
              <a:rPr lang="en-US" sz="760" kern="0" spc="15" dirty="0">
                <a:solidFill>
                  <a:srgbClr val="4A4A4A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1-2</a:t>
            </a:r>
            <a:r>
              <a:rPr lang="en-US" sz="760" kern="0" spc="15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本理论著作；主动承担创新型项目，培养敢闯敢试精神；引入时间管理工具，提升工作效能。</a:t>
            </a:r>
            <a:endParaRPr lang="en-US" sz="760" dirty="0"/>
          </a:p>
        </p:txBody>
      </p:sp>
      <p:sp>
        <p:nvSpPr>
          <p:cNvPr id="29" name="Text 27"/>
          <p:cNvSpPr/>
          <p:nvPr/>
        </p:nvSpPr>
        <p:spPr>
          <a:xfrm>
            <a:off x="457200" y="4777829"/>
            <a:ext cx="8103803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kern="0" spc="101" dirty="0">
                <a:solidFill>
                  <a:srgbClr val="C810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党团类汇报模板</a:t>
            </a:r>
            <a:endParaRPr lang="en-US" sz="700" dirty="0"/>
          </a:p>
        </p:txBody>
      </p:sp>
      <p:sp>
        <p:nvSpPr>
          <p:cNvPr id="30" name="Text 28"/>
          <p:cNvSpPr/>
          <p:nvPr/>
        </p:nvSpPr>
        <p:spPr>
          <a:xfrm>
            <a:off x="8575291" y="4777829"/>
            <a:ext cx="178415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kern="0" spc="10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13</a:t>
            </a:r>
            <a:endParaRPr lang="en-US" sz="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7175"/>
            <a:ext cx="7857120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kern="0" spc="135" dirty="0">
                <a:solidFill>
                  <a:srgbClr val="8A8A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自我评价 · 未来展望</a:t>
            </a:r>
            <a:endParaRPr lang="en-US" sz="700" dirty="0"/>
          </a:p>
        </p:txBody>
      </p:sp>
      <p:sp>
        <p:nvSpPr>
          <p:cNvPr id="3" name="Text 1"/>
          <p:cNvSpPr/>
          <p:nvPr/>
        </p:nvSpPr>
        <p:spPr>
          <a:xfrm>
            <a:off x="8328608" y="257175"/>
            <a:ext cx="547586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kern="0" spc="135" dirty="0">
                <a:solidFill>
                  <a:srgbClr val="8A8A8A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14 / 16</a:t>
            </a:r>
            <a:endParaRPr lang="en-US" sz="800" dirty="0"/>
          </a:p>
        </p:txBody>
      </p:sp>
      <p:sp>
        <p:nvSpPr>
          <p:cNvPr id="4" name="Text 2"/>
          <p:cNvSpPr/>
          <p:nvPr/>
        </p:nvSpPr>
        <p:spPr>
          <a:xfrm>
            <a:off x="457200" y="685800"/>
            <a:ext cx="8636000" cy="166789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236" dirty="0">
                <a:solidFill>
                  <a:srgbClr val="C8102E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FUTURE OUTLOOK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457200" y="880021"/>
            <a:ext cx="8636000" cy="35490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590"/>
              </a:lnSpc>
              <a:buNone/>
            </a:pPr>
            <a:r>
              <a:rPr lang="en-US" sz="2250" b="1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未来展望 · 砥砺前行</a:t>
            </a:r>
            <a:endParaRPr lang="en-US" sz="2250" dirty="0"/>
          </a:p>
        </p:txBody>
      </p:sp>
      <p:sp>
        <p:nvSpPr>
          <p:cNvPr id="6" name="Text 4"/>
          <p:cNvSpPr/>
          <p:nvPr/>
        </p:nvSpPr>
        <p:spPr>
          <a:xfrm>
            <a:off x="457200" y="1308646"/>
            <a:ext cx="342900" cy="28575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771525" y="1571625"/>
            <a:ext cx="28575" cy="3000375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1157288" y="1571625"/>
            <a:ext cx="7529513" cy="885825"/>
          </a:xfrm>
          <a:prstGeom prst="roundRect">
            <a:avLst>
              <a:gd name="adj" fmla="val 4301"/>
            </a:avLst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9" name="Text 7"/>
          <p:cNvSpPr/>
          <p:nvPr/>
        </p:nvSpPr>
        <p:spPr>
          <a:xfrm>
            <a:off x="1279503" y="1871663"/>
            <a:ext cx="2113007" cy="30861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250" b="1" kern="0" spc="-23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2024 - 2025</a:t>
            </a:r>
            <a:endParaRPr lang="en-US" sz="2250" dirty="0"/>
          </a:p>
        </p:txBody>
      </p:sp>
      <p:sp>
        <p:nvSpPr>
          <p:cNvPr id="10" name="Text 8"/>
          <p:cNvSpPr/>
          <p:nvPr/>
        </p:nvSpPr>
        <p:spPr>
          <a:xfrm>
            <a:off x="3043238" y="1803685"/>
            <a:ext cx="5414962" cy="20361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485"/>
              </a:lnSpc>
              <a:buNone/>
            </a:pPr>
            <a:r>
              <a:rPr lang="en-US" sz="1240" b="1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短期目标 · 理论与实践并进</a:t>
            </a:r>
            <a:endParaRPr lang="en-US" sz="1240" dirty="0"/>
          </a:p>
        </p:txBody>
      </p:sp>
      <p:sp>
        <p:nvSpPr>
          <p:cNvPr id="11" name="Text 9"/>
          <p:cNvSpPr/>
          <p:nvPr/>
        </p:nvSpPr>
        <p:spPr>
          <a:xfrm>
            <a:off x="3043238" y="2049363"/>
            <a:ext cx="5414963" cy="19010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85"/>
              </a:lnSpc>
              <a:buNone/>
            </a:pPr>
            <a:r>
              <a:rPr lang="en-US" sz="815" kern="0" spc="8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完成毕业论文撰写并争取校级优秀；持续深化理论学习，每月精读理论著作；做好团组织工作交接，培养接班人。</a:t>
            </a:r>
            <a:endParaRPr lang="en-US" sz="815" dirty="0"/>
          </a:p>
        </p:txBody>
      </p:sp>
      <p:sp>
        <p:nvSpPr>
          <p:cNvPr id="12" name="Text 10"/>
          <p:cNvSpPr/>
          <p:nvPr/>
        </p:nvSpPr>
        <p:spPr>
          <a:xfrm>
            <a:off x="1157288" y="2628900"/>
            <a:ext cx="7529513" cy="885825"/>
          </a:xfrm>
          <a:prstGeom prst="roundRect">
            <a:avLst>
              <a:gd name="adj" fmla="val 4301"/>
            </a:avLst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1279503" y="2928938"/>
            <a:ext cx="2113007" cy="30861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250" b="1" kern="0" spc="-23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2025 - 2027</a:t>
            </a:r>
            <a:endParaRPr lang="en-US" sz="2250" dirty="0"/>
          </a:p>
        </p:txBody>
      </p:sp>
      <p:sp>
        <p:nvSpPr>
          <p:cNvPr id="14" name="Text 12"/>
          <p:cNvSpPr/>
          <p:nvPr/>
        </p:nvSpPr>
        <p:spPr>
          <a:xfrm>
            <a:off x="3043238" y="2772891"/>
            <a:ext cx="5414962" cy="20361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485"/>
              </a:lnSpc>
              <a:buNone/>
            </a:pPr>
            <a:r>
              <a:rPr lang="en-US" sz="1240" b="1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中期目标 · 服务基层与成长</a:t>
            </a:r>
            <a:endParaRPr lang="en-US" sz="1240" dirty="0"/>
          </a:p>
        </p:txBody>
      </p:sp>
      <p:sp>
        <p:nvSpPr>
          <p:cNvPr id="15" name="Text 13"/>
          <p:cNvSpPr/>
          <p:nvPr/>
        </p:nvSpPr>
        <p:spPr>
          <a:xfrm>
            <a:off x="3043238" y="3018569"/>
            <a:ext cx="5414963" cy="36756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85"/>
              </a:lnSpc>
              <a:buNone/>
            </a:pPr>
            <a:r>
              <a:rPr lang="en-US" sz="815" kern="0" spc="8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报名参加西部计划或选调生项目，扎根基层服务；考取相关职业资格证书，提升专业能力；持续参与志愿活动，扩大社会影响力。</a:t>
            </a:r>
            <a:endParaRPr lang="en-US" sz="815" dirty="0"/>
          </a:p>
        </p:txBody>
      </p:sp>
      <p:sp>
        <p:nvSpPr>
          <p:cNvPr id="16" name="Text 14"/>
          <p:cNvSpPr/>
          <p:nvPr/>
        </p:nvSpPr>
        <p:spPr>
          <a:xfrm>
            <a:off x="1157288" y="3686175"/>
            <a:ext cx="7529513" cy="885825"/>
          </a:xfrm>
          <a:prstGeom prst="roundRect">
            <a:avLst>
              <a:gd name="adj" fmla="val 4301"/>
            </a:avLst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7" name="Text 15"/>
          <p:cNvSpPr/>
          <p:nvPr/>
        </p:nvSpPr>
        <p:spPr>
          <a:xfrm>
            <a:off x="1385888" y="3986213"/>
            <a:ext cx="2286000" cy="30861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250" b="1" kern="0" spc="-23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2027+</a:t>
            </a:r>
            <a:endParaRPr lang="en-US" sz="2250" dirty="0"/>
          </a:p>
        </p:txBody>
      </p:sp>
      <p:sp>
        <p:nvSpPr>
          <p:cNvPr id="18" name="Text 16"/>
          <p:cNvSpPr/>
          <p:nvPr/>
        </p:nvSpPr>
        <p:spPr>
          <a:xfrm>
            <a:off x="3043238" y="3830166"/>
            <a:ext cx="5414962" cy="20361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485"/>
              </a:lnSpc>
              <a:buNone/>
            </a:pPr>
            <a:r>
              <a:rPr lang="en-US" sz="1240" b="1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长期目标 · 信念与事业同行</a:t>
            </a:r>
            <a:endParaRPr lang="en-US" sz="1240" dirty="0"/>
          </a:p>
        </p:txBody>
      </p:sp>
      <p:sp>
        <p:nvSpPr>
          <p:cNvPr id="19" name="Text 17"/>
          <p:cNvSpPr/>
          <p:nvPr/>
        </p:nvSpPr>
        <p:spPr>
          <a:xfrm>
            <a:off x="3043238" y="4075844"/>
            <a:ext cx="5414963" cy="36756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85"/>
              </a:lnSpc>
              <a:buNone/>
            </a:pPr>
            <a:r>
              <a:rPr lang="en-US" sz="815" kern="0" spc="8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在基层工作中成长为政治过硬、能力过硬的青年骨干；持续学习，争取攻读在职研究生；始终保持共产党员的初心与使命，做新时代有担当的青年。</a:t>
            </a:r>
            <a:endParaRPr lang="en-US" sz="815" dirty="0"/>
          </a:p>
        </p:txBody>
      </p:sp>
      <p:sp>
        <p:nvSpPr>
          <p:cNvPr id="20" name="Text 18"/>
          <p:cNvSpPr/>
          <p:nvPr/>
        </p:nvSpPr>
        <p:spPr>
          <a:xfrm>
            <a:off x="457200" y="4777829"/>
            <a:ext cx="8103803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kern="0" spc="101" dirty="0">
                <a:solidFill>
                  <a:srgbClr val="C810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党团类汇报模板</a:t>
            </a:r>
            <a:endParaRPr lang="en-US" sz="700" dirty="0"/>
          </a:p>
        </p:txBody>
      </p:sp>
      <p:sp>
        <p:nvSpPr>
          <p:cNvPr id="21" name="Text 19"/>
          <p:cNvSpPr/>
          <p:nvPr/>
        </p:nvSpPr>
        <p:spPr>
          <a:xfrm>
            <a:off x="8575291" y="4777829"/>
            <a:ext cx="178415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kern="0" spc="10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14</a:t>
            </a:r>
            <a:endParaRPr lang="en-US" sz="800" dirty="0"/>
          </a:p>
        </p:txBody>
      </p:sp>
      <p:sp>
        <p:nvSpPr>
          <p:cNvPr id="22" name="Text 20"/>
          <p:cNvSpPr/>
          <p:nvPr/>
        </p:nvSpPr>
        <p:spPr>
          <a:xfrm>
            <a:off x="700088" y="1928813"/>
            <a:ext cx="171450" cy="171450"/>
          </a:xfrm>
          <a:prstGeom prst="ellipse">
            <a:avLst/>
          </a:prstGeom>
          <a:solidFill>
            <a:srgbClr val="C8102E"/>
          </a:solidFill>
          <a:effectLst>
            <a:outerShdw blurRad="101600" dist="50800" dir="16200000" algn="bl" rotWithShape="0">
              <a:srgbClr val="FFFBF5">
                <a:alpha val="50000"/>
              </a:srgbClr>
            </a:outerShdw>
          </a:effectLst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3" name="Text 21"/>
          <p:cNvSpPr/>
          <p:nvPr/>
        </p:nvSpPr>
        <p:spPr>
          <a:xfrm>
            <a:off x="700088" y="2986088"/>
            <a:ext cx="171450" cy="171450"/>
          </a:xfrm>
          <a:prstGeom prst="ellipse">
            <a:avLst/>
          </a:prstGeom>
          <a:solidFill>
            <a:srgbClr val="C8102E"/>
          </a:solidFill>
          <a:effectLst>
            <a:outerShdw blurRad="101600" dist="50800" dir="16200000" algn="bl" rotWithShape="0">
              <a:srgbClr val="FFFBF5">
                <a:alpha val="50000"/>
              </a:srgbClr>
            </a:outerShdw>
          </a:effectLst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4" name="Text 22"/>
          <p:cNvSpPr/>
          <p:nvPr/>
        </p:nvSpPr>
        <p:spPr>
          <a:xfrm>
            <a:off x="700088" y="4043363"/>
            <a:ext cx="171450" cy="171450"/>
          </a:xfrm>
          <a:prstGeom prst="ellipse">
            <a:avLst/>
          </a:prstGeom>
          <a:solidFill>
            <a:srgbClr val="C8102E"/>
          </a:solidFill>
          <a:effectLst>
            <a:outerShdw blurRad="101600" dist="50800" dir="16200000" algn="bl" rotWithShape="0">
              <a:srgbClr val="FFFBF5">
                <a:alpha val="50000"/>
              </a:srgbClr>
            </a:outerShdw>
          </a:effectLst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7175" y="260747"/>
            <a:ext cx="228600" cy="0"/>
          </a:xfrm>
          <a:prstGeom prst="line">
            <a:avLst/>
          </a:prstGeom>
          <a:noFill/>
          <a:ln w="7144">
            <a:solidFill>
              <a:srgbClr val="FEE9C6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260747" y="257175"/>
            <a:ext cx="0" cy="228600"/>
          </a:xfrm>
          <a:prstGeom prst="line">
            <a:avLst/>
          </a:prstGeom>
          <a:noFill/>
          <a:ln w="7144">
            <a:solidFill>
              <a:srgbClr val="FEE9C6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8658225" y="260747"/>
            <a:ext cx="228600" cy="0"/>
          </a:xfrm>
          <a:prstGeom prst="line">
            <a:avLst/>
          </a:prstGeom>
          <a:noFill/>
          <a:ln w="7144">
            <a:solidFill>
              <a:srgbClr val="FEE9C6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8883253" y="257175"/>
            <a:ext cx="0" cy="228600"/>
          </a:xfrm>
          <a:prstGeom prst="line">
            <a:avLst/>
          </a:prstGeom>
          <a:noFill/>
          <a:ln w="7144">
            <a:solidFill>
              <a:srgbClr val="FEE9C6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257175" y="4882753"/>
            <a:ext cx="228600" cy="0"/>
          </a:xfrm>
          <a:prstGeom prst="line">
            <a:avLst/>
          </a:prstGeom>
          <a:noFill/>
          <a:ln w="7144">
            <a:solidFill>
              <a:srgbClr val="FEE9C6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260747" y="4657725"/>
            <a:ext cx="0" cy="228600"/>
          </a:xfrm>
          <a:prstGeom prst="line">
            <a:avLst/>
          </a:prstGeom>
          <a:noFill/>
          <a:ln w="7144">
            <a:solidFill>
              <a:srgbClr val="FEE9C6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8883253" y="4657725"/>
            <a:ext cx="0" cy="228600"/>
          </a:xfrm>
          <a:prstGeom prst="line">
            <a:avLst/>
          </a:prstGeom>
          <a:noFill/>
          <a:ln w="7144">
            <a:solidFill>
              <a:srgbClr val="FEE9C6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8658225" y="4882753"/>
            <a:ext cx="228600" cy="0"/>
          </a:xfrm>
          <a:prstGeom prst="line">
            <a:avLst/>
          </a:prstGeom>
          <a:noFill/>
          <a:ln w="7144">
            <a:solidFill>
              <a:srgbClr val="FEE9C6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4103638" y="685800"/>
            <a:ext cx="936724" cy="175451"/>
          </a:xfrm>
          <a:prstGeom prst="rect">
            <a:avLst/>
          </a:prstGeom>
          <a:noFill/>
        </p:spPr>
        <p:txBody>
          <a:bodyPr wrap="none" lIns="42863" tIns="0" rIns="0" bIns="0" rtlCol="0" anchor="t"/>
          <a:lstStyle/>
          <a:p>
            <a:pPr marL="0" indent="0" algn="ctr">
              <a:lnSpc>
                <a:spcPts val="1080"/>
              </a:lnSpc>
              <a:buNone/>
            </a:pPr>
            <a:r>
              <a:rPr lang="en-US" sz="800" b="1" kern="0" spc="338" dirty="0">
                <a:solidFill>
                  <a:srgbClr val="C8102E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THANK YOU</a:t>
            </a:r>
            <a:endParaRPr lang="en-US" sz="800" dirty="0"/>
          </a:p>
        </p:txBody>
      </p:sp>
      <p:sp>
        <p:nvSpPr>
          <p:cNvPr id="11" name="Text 9"/>
          <p:cNvSpPr/>
          <p:nvPr/>
        </p:nvSpPr>
        <p:spPr>
          <a:xfrm>
            <a:off x="2244852" y="994321"/>
            <a:ext cx="4740021" cy="629793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indent="0" algn="ctr">
              <a:lnSpc>
                <a:spcPts val="5175"/>
              </a:lnSpc>
              <a:buNone/>
            </a:pPr>
            <a:r>
              <a:rPr lang="en-US" sz="4500" b="1" kern="0" spc="675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感 谢 聆 听</a:t>
            </a:r>
            <a:endParaRPr lang="en-US" sz="4500" dirty="0"/>
          </a:p>
        </p:txBody>
      </p:sp>
      <p:sp>
        <p:nvSpPr>
          <p:cNvPr id="12" name="Text 10"/>
          <p:cNvSpPr/>
          <p:nvPr/>
        </p:nvSpPr>
        <p:spPr>
          <a:xfrm>
            <a:off x="2244852" y="1651546"/>
            <a:ext cx="4740021" cy="7098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5175"/>
              </a:lnSpc>
              <a:buNone/>
            </a:pPr>
            <a:r>
              <a:rPr lang="en-US" sz="4500" b="1" kern="0" spc="675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敬 请 指 正</a:t>
            </a:r>
            <a:endParaRPr lang="en-US" sz="4500" dirty="0"/>
          </a:p>
        </p:txBody>
      </p:sp>
      <p:sp>
        <p:nvSpPr>
          <p:cNvPr id="13" name="Text 11"/>
          <p:cNvSpPr/>
          <p:nvPr/>
        </p:nvSpPr>
        <p:spPr>
          <a:xfrm>
            <a:off x="4400550" y="2565946"/>
            <a:ext cx="342900" cy="28575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3267596" y="2765971"/>
            <a:ext cx="2608808" cy="271480"/>
          </a:xfrm>
          <a:prstGeom prst="rect">
            <a:avLst/>
          </a:prstGeom>
          <a:noFill/>
        </p:spPr>
        <p:txBody>
          <a:bodyPr wrap="none" lIns="15716" tIns="0" rIns="0" bIns="0" rtlCol="0" anchor="t"/>
          <a:lstStyle/>
          <a:p>
            <a:pPr marL="0" indent="0" algn="ctr">
              <a:lnSpc>
                <a:spcPts val="1980"/>
              </a:lnSpc>
              <a:buNone/>
            </a:pPr>
            <a:r>
              <a:rPr lang="en-US" sz="1240" kern="0" spc="124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诚挚欢迎各位老师、同学批评指正</a:t>
            </a:r>
            <a:endParaRPr lang="en-US" sz="1240" dirty="0"/>
          </a:p>
        </p:txBody>
      </p:sp>
      <p:sp>
        <p:nvSpPr>
          <p:cNvPr id="15" name="Text 13"/>
          <p:cNvSpPr/>
          <p:nvPr/>
        </p:nvSpPr>
        <p:spPr>
          <a:xfrm rot="21240000">
            <a:off x="4205851" y="3451293"/>
            <a:ext cx="732297" cy="732297"/>
          </a:xfrm>
          <a:prstGeom prst="roundRect">
            <a:avLst>
              <a:gd name="adj" fmla="val 10406"/>
            </a:avLst>
          </a:prstGeom>
          <a:solidFill>
            <a:srgbClr val="C8102E">
              <a:alpha val="4000"/>
            </a:srgbClr>
          </a:solidFill>
          <a:ln w="21431">
            <a:solidFill>
              <a:srgbClr val="C8102E"/>
            </a:solidFill>
            <a:prstDash val="solid"/>
          </a:ln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6" name="Text 14"/>
          <p:cNvSpPr/>
          <p:nvPr/>
        </p:nvSpPr>
        <p:spPr>
          <a:xfrm rot="21240000">
            <a:off x="4229100" y="3474541"/>
            <a:ext cx="685800" cy="685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marL="0" indent="0" algn="ctr">
              <a:lnSpc>
                <a:spcPts val="2025"/>
              </a:lnSpc>
              <a:buNone/>
            </a:pPr>
            <a:r>
              <a:rPr lang="en-US" sz="2025" b="1" kern="0" spc="203" dirty="0">
                <a:solidFill>
                  <a:srgbClr val="C810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敬礼</a:t>
            </a:r>
            <a:endParaRPr lang="en-US" sz="2025" dirty="0"/>
          </a:p>
        </p:txBody>
      </p:sp>
      <p:sp>
        <p:nvSpPr>
          <p:cNvPr id="17" name="Text 15"/>
          <p:cNvSpPr/>
          <p:nvPr/>
        </p:nvSpPr>
        <p:spPr>
          <a:xfrm>
            <a:off x="0" y="4583497"/>
            <a:ext cx="8636000" cy="172749"/>
          </a:xfrm>
          <a:prstGeom prst="rect">
            <a:avLst/>
          </a:prstGeom>
          <a:noFill/>
        </p:spPr>
        <p:txBody>
          <a:bodyPr wrap="none" lIns="20002" tIns="0" rIns="0" bIns="0" rtlCol="0" anchor="t"/>
          <a:lstStyle/>
          <a:p>
            <a:pPr marL="0" indent="0" algn="ctr">
              <a:lnSpc>
                <a:spcPts val="1260"/>
              </a:lnSpc>
              <a:buNone/>
            </a:pPr>
            <a:r>
              <a:rPr lang="en-US" sz="790" kern="0" spc="157" dirty="0">
                <a:solidFill>
                  <a:srgbClr val="8A8A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汇报人：张三 · </a:t>
            </a:r>
            <a:r>
              <a:rPr lang="en-US" sz="790" kern="0" spc="157" dirty="0">
                <a:solidFill>
                  <a:srgbClr val="8A8A8A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2024</a:t>
            </a:r>
            <a:r>
              <a:rPr lang="en-US" sz="790" kern="0" spc="157" dirty="0">
                <a:solidFill>
                  <a:srgbClr val="8A8A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年</a:t>
            </a:r>
            <a:r>
              <a:rPr lang="en-US" sz="790" kern="0" spc="157" dirty="0">
                <a:solidFill>
                  <a:srgbClr val="8A8A8A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5</a:t>
            </a:r>
            <a:r>
              <a:rPr lang="en-US" sz="790" kern="0" spc="157" dirty="0">
                <a:solidFill>
                  <a:srgbClr val="8A8A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月</a:t>
            </a:r>
            <a:endParaRPr lang="en-US" sz="79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810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03622" y="403622"/>
            <a:ext cx="8336756" cy="4336256"/>
          </a:xfrm>
          <a:prstGeom prst="rect">
            <a:avLst/>
          </a:prstGeom>
          <a:noFill/>
          <a:ln w="7144">
            <a:solidFill>
              <a:srgbClr val="FEE9C6"/>
            </a:solidFill>
            <a:prstDash val="solid"/>
          </a:ln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Shape 1"/>
          <p:cNvSpPr/>
          <p:nvPr/>
        </p:nvSpPr>
        <p:spPr>
          <a:xfrm>
            <a:off x="285750" y="289322"/>
            <a:ext cx="200025" cy="0"/>
          </a:xfrm>
          <a:prstGeom prst="line">
            <a:avLst/>
          </a:prstGeom>
          <a:noFill/>
          <a:ln w="7144">
            <a:solidFill>
              <a:srgbClr val="FEE9C6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289322" y="285750"/>
            <a:ext cx="0" cy="200025"/>
          </a:xfrm>
          <a:prstGeom prst="line">
            <a:avLst/>
          </a:prstGeom>
          <a:noFill/>
          <a:ln w="7144">
            <a:solidFill>
              <a:srgbClr val="FEE9C6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8658225" y="289322"/>
            <a:ext cx="200025" cy="0"/>
          </a:xfrm>
          <a:prstGeom prst="line">
            <a:avLst/>
          </a:prstGeom>
          <a:noFill/>
          <a:ln w="7144">
            <a:solidFill>
              <a:srgbClr val="FEE9C6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8854678" y="285750"/>
            <a:ext cx="0" cy="200025"/>
          </a:xfrm>
          <a:prstGeom prst="line">
            <a:avLst/>
          </a:prstGeom>
          <a:noFill/>
          <a:ln w="7144">
            <a:solidFill>
              <a:srgbClr val="FEE9C6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285750" y="4854178"/>
            <a:ext cx="200025" cy="0"/>
          </a:xfrm>
          <a:prstGeom prst="line">
            <a:avLst/>
          </a:prstGeom>
          <a:noFill/>
          <a:ln w="7144">
            <a:solidFill>
              <a:srgbClr val="FEE9C6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289322" y="4657725"/>
            <a:ext cx="0" cy="200025"/>
          </a:xfrm>
          <a:prstGeom prst="line">
            <a:avLst/>
          </a:prstGeom>
          <a:noFill/>
          <a:ln w="7144">
            <a:solidFill>
              <a:srgbClr val="FEE9C6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8854678" y="4657725"/>
            <a:ext cx="0" cy="200025"/>
          </a:xfrm>
          <a:prstGeom prst="line">
            <a:avLst/>
          </a:prstGeom>
          <a:noFill/>
          <a:ln w="7144">
            <a:solidFill>
              <a:srgbClr val="FEE9C6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8658225" y="4854178"/>
            <a:ext cx="200025" cy="0"/>
          </a:xfrm>
          <a:prstGeom prst="line">
            <a:avLst/>
          </a:prstGeom>
          <a:noFill/>
          <a:ln w="7144">
            <a:solidFill>
              <a:srgbClr val="FEE9C6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310570" y="878793"/>
            <a:ext cx="2522860" cy="175451"/>
          </a:xfrm>
          <a:prstGeom prst="rect">
            <a:avLst/>
          </a:prstGeom>
          <a:noFill/>
        </p:spPr>
        <p:txBody>
          <a:bodyPr wrap="square" lIns="34290" tIns="0" rIns="0" bIns="0" rtlCol="0" anchor="t"/>
          <a:lstStyle/>
          <a:p>
            <a:pPr marL="0" indent="0" algn="ctr">
              <a:lnSpc>
                <a:spcPts val="1080"/>
              </a:lnSpc>
              <a:buNone/>
            </a:pPr>
            <a:r>
              <a:rPr lang="en-US" sz="800" b="1" kern="0" spc="270" dirty="0">
                <a:solidFill>
                  <a:srgbClr val="FEE9C6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COMMUNIST YOUTH LEAGUE · 2024</a:t>
            </a:r>
            <a:endParaRPr lang="en-US" sz="800" dirty="0"/>
          </a:p>
        </p:txBody>
      </p:sp>
      <p:sp>
        <p:nvSpPr>
          <p:cNvPr id="12" name="Text 10"/>
          <p:cNvSpPr/>
          <p:nvPr/>
        </p:nvSpPr>
        <p:spPr>
          <a:xfrm>
            <a:off x="4286250" y="1358764"/>
            <a:ext cx="571500" cy="571500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274320" y="2273164"/>
            <a:ext cx="8595360" cy="518368"/>
          </a:xfrm>
          <a:prstGeom prst="rect">
            <a:avLst/>
          </a:prstGeom>
          <a:noFill/>
        </p:spPr>
        <p:txBody>
          <a:bodyPr wrap="none" lIns="80010" tIns="0" rIns="0" bIns="0" rtlCol="0" anchor="t"/>
          <a:lstStyle/>
          <a:p>
            <a:pPr marL="0" indent="0" algn="ctr">
              <a:lnSpc>
                <a:spcPts val="3780"/>
              </a:lnSpc>
              <a:buNone/>
            </a:pPr>
            <a:r>
              <a:rPr lang="en-US" sz="3150" b="1" kern="0" spc="63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为共产主义事业而奋斗</a:t>
            </a:r>
            <a:endParaRPr lang="en-US" sz="3150" dirty="0"/>
          </a:p>
        </p:txBody>
      </p:sp>
      <p:sp>
        <p:nvSpPr>
          <p:cNvPr id="14" name="Text 12"/>
          <p:cNvSpPr/>
          <p:nvPr/>
        </p:nvSpPr>
        <p:spPr>
          <a:xfrm>
            <a:off x="2911525" y="2924584"/>
            <a:ext cx="3320951" cy="197462"/>
          </a:xfrm>
          <a:prstGeom prst="rect">
            <a:avLst/>
          </a:prstGeom>
          <a:noFill/>
        </p:spPr>
        <p:txBody>
          <a:bodyPr wrap="square" lIns="34290" tIns="0" rIns="0" bIns="0" rtlCol="0" anchor="t"/>
          <a:lstStyle/>
          <a:p>
            <a:pPr marL="0" indent="0" algn="ctr">
              <a:lnSpc>
                <a:spcPts val="1440"/>
              </a:lnSpc>
              <a:buNone/>
            </a:pPr>
            <a:r>
              <a:rPr lang="en-US" sz="900" kern="0" spc="270" dirty="0">
                <a:solidFill>
                  <a:srgbClr val="FEE9C6"/>
                </a:solidFill>
                <a:latin typeface="Tinos" pitchFamily="34" charset="0"/>
                <a:ea typeface="Tinos" pitchFamily="34" charset="-122"/>
                <a:cs typeface="Tinos" pitchFamily="34" charset="-120"/>
              </a:rPr>
              <a:t>PROLETARIANS OF THE WORLD, UNITE!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4400550" y="3564620"/>
            <a:ext cx="342900" cy="28575"/>
          </a:xfrm>
          <a:prstGeom prst="rect">
            <a:avLst/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6" name="Text 14"/>
          <p:cNvSpPr/>
          <p:nvPr/>
        </p:nvSpPr>
        <p:spPr>
          <a:xfrm>
            <a:off x="3768044" y="3936095"/>
            <a:ext cx="1607801" cy="246888"/>
          </a:xfrm>
          <a:prstGeom prst="rect">
            <a:avLst/>
          </a:prstGeom>
          <a:noFill/>
        </p:spPr>
        <p:txBody>
          <a:bodyPr wrap="none" lIns="21431" tIns="0" rIns="0" bIns="0" rtlCol="0" anchor="t"/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125" kern="0" spc="169" dirty="0">
                <a:solidFill>
                  <a:srgbClr val="FEE9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共青团</a:t>
            </a:r>
            <a:r>
              <a:rPr lang="en-US" sz="1125" kern="0" spc="169" dirty="0">
                <a:solidFill>
                  <a:srgbClr val="FEE9C6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XX</a:t>
            </a:r>
            <a:r>
              <a:rPr lang="en-US" sz="1125" kern="0" spc="169" dirty="0">
                <a:solidFill>
                  <a:srgbClr val="FEE9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学院委员会</a:t>
            </a:r>
            <a:endParaRPr lang="en-US" sz="1125" dirty="0"/>
          </a:p>
        </p:txBody>
      </p:sp>
      <p:sp>
        <p:nvSpPr>
          <p:cNvPr id="17" name="Text 15"/>
          <p:cNvSpPr/>
          <p:nvPr/>
        </p:nvSpPr>
        <p:spPr>
          <a:xfrm>
            <a:off x="457200" y="4754947"/>
            <a:ext cx="7797403" cy="1754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800" kern="0" spc="157" dirty="0">
                <a:solidFill>
                  <a:srgbClr val="FEE9C6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TEMPLATE · 2024.05</a:t>
            </a:r>
            <a:endParaRPr lang="en-US" sz="800" dirty="0"/>
          </a:p>
        </p:txBody>
      </p:sp>
      <p:sp>
        <p:nvSpPr>
          <p:cNvPr id="18" name="Text 16"/>
          <p:cNvSpPr/>
          <p:nvPr/>
        </p:nvSpPr>
        <p:spPr>
          <a:xfrm>
            <a:off x="8268891" y="4754947"/>
            <a:ext cx="650633" cy="1754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800" kern="0" spc="157" dirty="0">
                <a:solidFill>
                  <a:srgbClr val="FEE9C6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16 / 16</a:t>
            </a:r>
            <a:endParaRPr lang="en-US" sz="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457200"/>
            <a:ext cx="3433353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236" dirty="0">
                <a:solidFill>
                  <a:srgbClr val="C8102E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CONTENTS</a:t>
            </a:r>
            <a:endParaRPr lang="en-US" sz="800" dirty="0"/>
          </a:p>
        </p:txBody>
      </p:sp>
      <p:sp>
        <p:nvSpPr>
          <p:cNvPr id="3" name="Text 1"/>
          <p:cNvSpPr/>
          <p:nvPr/>
        </p:nvSpPr>
        <p:spPr>
          <a:xfrm>
            <a:off x="457200" y="708571"/>
            <a:ext cx="2839283" cy="55549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4050"/>
              </a:lnSpc>
              <a:buNone/>
            </a:pPr>
            <a:r>
              <a:rPr lang="en-US" sz="4050" b="1" kern="0" spc="1620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目 录</a:t>
            </a:r>
            <a:endParaRPr lang="en-US" sz="4050" dirty="0"/>
          </a:p>
        </p:txBody>
      </p:sp>
      <p:sp>
        <p:nvSpPr>
          <p:cNvPr id="4" name="Text 2"/>
          <p:cNvSpPr/>
          <p:nvPr/>
        </p:nvSpPr>
        <p:spPr>
          <a:xfrm>
            <a:off x="2403202" y="951458"/>
            <a:ext cx="342900" cy="28575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8303940" y="514350"/>
            <a:ext cx="577222" cy="11756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800" kern="0" spc="118" dirty="0">
                <a:solidFill>
                  <a:srgbClr val="8A8A8A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01 / 16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885825" y="1571625"/>
            <a:ext cx="3571875" cy="1214438"/>
          </a:xfrm>
          <a:prstGeom prst="roundRect">
            <a:avLst>
              <a:gd name="adj" fmla="val 3137"/>
            </a:avLst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885825" y="1571625"/>
            <a:ext cx="42863" cy="1214438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1102458" y="1921669"/>
            <a:ext cx="932619" cy="55549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4050"/>
              </a:lnSpc>
              <a:buNone/>
            </a:pPr>
            <a:r>
              <a:rPr lang="en-US" sz="4050" b="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01</a:t>
            </a:r>
            <a:endParaRPr lang="en-US" sz="4050" dirty="0"/>
          </a:p>
        </p:txBody>
      </p:sp>
      <p:sp>
        <p:nvSpPr>
          <p:cNvPr id="9" name="Text 7"/>
          <p:cNvSpPr/>
          <p:nvPr/>
        </p:nvSpPr>
        <p:spPr>
          <a:xfrm>
            <a:off x="1871663" y="1830251"/>
            <a:ext cx="2586038" cy="289684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350" b="1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思想引领</a:t>
            </a:r>
            <a:endParaRPr lang="en-US" sz="1350" dirty="0"/>
          </a:p>
        </p:txBody>
      </p:sp>
      <p:sp>
        <p:nvSpPr>
          <p:cNvPr id="10" name="Text 8"/>
          <p:cNvSpPr/>
          <p:nvPr/>
        </p:nvSpPr>
        <p:spPr>
          <a:xfrm>
            <a:off x="1871663" y="2147367"/>
            <a:ext cx="2586038" cy="17553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170"/>
              </a:lnSpc>
              <a:buNone/>
            </a:pPr>
            <a:r>
              <a:rPr lang="en-US" sz="800" kern="0" spc="146" dirty="0">
                <a:solidFill>
                  <a:srgbClr val="8A8A8A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IDEOLOGICAL GUIDANCE</a:t>
            </a:r>
            <a:endParaRPr lang="en-US" sz="800" dirty="0"/>
          </a:p>
        </p:txBody>
      </p:sp>
      <p:sp>
        <p:nvSpPr>
          <p:cNvPr id="11" name="Text 9"/>
          <p:cNvSpPr/>
          <p:nvPr/>
        </p:nvSpPr>
        <p:spPr>
          <a:xfrm>
            <a:off x="1871663" y="2440149"/>
            <a:ext cx="128588" cy="14288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2071688" y="2367372"/>
            <a:ext cx="2157413" cy="1727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790" dirty="0">
                <a:solidFill>
                  <a:srgbClr val="4A4A4A"/>
                </a:solidFill>
                <a:latin typeface="楷体" panose="02010609060101010101" pitchFamily="34" charset="-122"/>
                <a:ea typeface="楷体" panose="02010609060101010101" pitchFamily="34" charset="-122"/>
                <a:cs typeface="楷体" panose="02010609060101010101" pitchFamily="34" charset="-120"/>
              </a:rPr>
              <a:t>筑牢理想信念根基</a:t>
            </a:r>
            <a:endParaRPr lang="en-US" sz="790" dirty="0"/>
          </a:p>
        </p:txBody>
      </p:sp>
      <p:sp>
        <p:nvSpPr>
          <p:cNvPr id="13" name="Text 11"/>
          <p:cNvSpPr/>
          <p:nvPr/>
        </p:nvSpPr>
        <p:spPr>
          <a:xfrm>
            <a:off x="4686300" y="1571625"/>
            <a:ext cx="3571875" cy="1214438"/>
          </a:xfrm>
          <a:prstGeom prst="roundRect">
            <a:avLst>
              <a:gd name="adj" fmla="val 3137"/>
            </a:avLst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4686300" y="1571625"/>
            <a:ext cx="42863" cy="1214438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5" name="Text 13"/>
          <p:cNvSpPr/>
          <p:nvPr/>
        </p:nvSpPr>
        <p:spPr>
          <a:xfrm>
            <a:off x="4902933" y="1921669"/>
            <a:ext cx="932619" cy="55549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4050"/>
              </a:lnSpc>
              <a:buNone/>
            </a:pPr>
            <a:r>
              <a:rPr lang="en-US" sz="4050" b="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02</a:t>
            </a:r>
            <a:endParaRPr lang="en-US" sz="4050" dirty="0"/>
          </a:p>
        </p:txBody>
      </p:sp>
      <p:sp>
        <p:nvSpPr>
          <p:cNvPr id="16" name="Text 14"/>
          <p:cNvSpPr/>
          <p:nvPr/>
        </p:nvSpPr>
        <p:spPr>
          <a:xfrm>
            <a:off x="5672138" y="1830251"/>
            <a:ext cx="2586038" cy="289684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350" b="1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学习工作</a:t>
            </a:r>
            <a:endParaRPr lang="en-US" sz="1350" dirty="0"/>
          </a:p>
        </p:txBody>
      </p:sp>
      <p:sp>
        <p:nvSpPr>
          <p:cNvPr id="17" name="Text 15"/>
          <p:cNvSpPr/>
          <p:nvPr/>
        </p:nvSpPr>
        <p:spPr>
          <a:xfrm>
            <a:off x="5672138" y="2147367"/>
            <a:ext cx="2586038" cy="17553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170"/>
              </a:lnSpc>
              <a:buNone/>
            </a:pPr>
            <a:r>
              <a:rPr lang="en-US" sz="800" kern="0" spc="146" dirty="0">
                <a:solidFill>
                  <a:srgbClr val="8A8A8A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STUDY &amp; WORK</a:t>
            </a:r>
            <a:endParaRPr lang="en-US" sz="800" dirty="0"/>
          </a:p>
        </p:txBody>
      </p:sp>
      <p:sp>
        <p:nvSpPr>
          <p:cNvPr id="18" name="Text 16"/>
          <p:cNvSpPr/>
          <p:nvPr/>
        </p:nvSpPr>
        <p:spPr>
          <a:xfrm>
            <a:off x="5672138" y="2440149"/>
            <a:ext cx="128588" cy="14288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9" name="Text 17"/>
          <p:cNvSpPr/>
          <p:nvPr/>
        </p:nvSpPr>
        <p:spPr>
          <a:xfrm>
            <a:off x="5872163" y="2367372"/>
            <a:ext cx="2157413" cy="1727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790" dirty="0">
                <a:solidFill>
                  <a:srgbClr val="4A4A4A"/>
                </a:solidFill>
                <a:latin typeface="楷体" panose="02010609060101010101" pitchFamily="34" charset="-122"/>
                <a:ea typeface="楷体" panose="02010609060101010101" pitchFamily="34" charset="-122"/>
                <a:cs typeface="楷体" panose="02010609060101010101" pitchFamily="34" charset="-120"/>
              </a:rPr>
              <a:t>锤炼过硬本领</a:t>
            </a:r>
            <a:endParaRPr lang="en-US" sz="790" dirty="0"/>
          </a:p>
        </p:txBody>
      </p:sp>
      <p:sp>
        <p:nvSpPr>
          <p:cNvPr id="20" name="Text 18"/>
          <p:cNvSpPr/>
          <p:nvPr/>
        </p:nvSpPr>
        <p:spPr>
          <a:xfrm>
            <a:off x="885825" y="3014663"/>
            <a:ext cx="3571875" cy="1214438"/>
          </a:xfrm>
          <a:prstGeom prst="roundRect">
            <a:avLst>
              <a:gd name="adj" fmla="val 3137"/>
            </a:avLst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1" name="Text 19"/>
          <p:cNvSpPr/>
          <p:nvPr/>
        </p:nvSpPr>
        <p:spPr>
          <a:xfrm>
            <a:off x="885825" y="3014663"/>
            <a:ext cx="42863" cy="1214438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2" name="Text 20"/>
          <p:cNvSpPr/>
          <p:nvPr/>
        </p:nvSpPr>
        <p:spPr>
          <a:xfrm>
            <a:off x="1102458" y="3364706"/>
            <a:ext cx="932619" cy="55549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4050"/>
              </a:lnSpc>
              <a:buNone/>
            </a:pPr>
            <a:r>
              <a:rPr lang="en-US" sz="4050" b="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03</a:t>
            </a:r>
            <a:endParaRPr lang="en-US" sz="4050" dirty="0"/>
          </a:p>
        </p:txBody>
      </p:sp>
      <p:sp>
        <p:nvSpPr>
          <p:cNvPr id="23" name="Text 21"/>
          <p:cNvSpPr/>
          <p:nvPr/>
        </p:nvSpPr>
        <p:spPr>
          <a:xfrm>
            <a:off x="1871663" y="3273289"/>
            <a:ext cx="2586038" cy="289684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350" b="1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实践事迹</a:t>
            </a:r>
            <a:endParaRPr lang="en-US" sz="1350" dirty="0"/>
          </a:p>
        </p:txBody>
      </p:sp>
      <p:sp>
        <p:nvSpPr>
          <p:cNvPr id="24" name="Text 22"/>
          <p:cNvSpPr/>
          <p:nvPr/>
        </p:nvSpPr>
        <p:spPr>
          <a:xfrm>
            <a:off x="1871663" y="3590404"/>
            <a:ext cx="2586038" cy="17553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170"/>
              </a:lnSpc>
              <a:buNone/>
            </a:pPr>
            <a:r>
              <a:rPr lang="en-US" sz="800" kern="0" spc="146" dirty="0">
                <a:solidFill>
                  <a:srgbClr val="8A8A8A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PRACTICE &amp; DEEDS</a:t>
            </a:r>
            <a:endParaRPr lang="en-US" sz="800" dirty="0"/>
          </a:p>
        </p:txBody>
      </p:sp>
      <p:sp>
        <p:nvSpPr>
          <p:cNvPr id="25" name="Text 23"/>
          <p:cNvSpPr/>
          <p:nvPr/>
        </p:nvSpPr>
        <p:spPr>
          <a:xfrm>
            <a:off x="1871663" y="3883186"/>
            <a:ext cx="128588" cy="14288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6" name="Text 24"/>
          <p:cNvSpPr/>
          <p:nvPr/>
        </p:nvSpPr>
        <p:spPr>
          <a:xfrm>
            <a:off x="2071688" y="3810409"/>
            <a:ext cx="2157413" cy="1727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790" dirty="0">
                <a:solidFill>
                  <a:srgbClr val="4A4A4A"/>
                </a:solidFill>
                <a:latin typeface="楷体" panose="02010609060101010101" pitchFamily="34" charset="-122"/>
                <a:ea typeface="楷体" panose="02010609060101010101" pitchFamily="34" charset="-122"/>
                <a:cs typeface="楷体" panose="02010609060101010101" pitchFamily="34" charset="-120"/>
              </a:rPr>
              <a:t>服务奉献担当</a:t>
            </a:r>
            <a:endParaRPr lang="en-US" sz="790" dirty="0"/>
          </a:p>
        </p:txBody>
      </p:sp>
      <p:sp>
        <p:nvSpPr>
          <p:cNvPr id="27" name="Text 25"/>
          <p:cNvSpPr/>
          <p:nvPr/>
        </p:nvSpPr>
        <p:spPr>
          <a:xfrm>
            <a:off x="4686300" y="3014663"/>
            <a:ext cx="3571875" cy="1214438"/>
          </a:xfrm>
          <a:prstGeom prst="roundRect">
            <a:avLst>
              <a:gd name="adj" fmla="val 3137"/>
            </a:avLst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8" name="Text 26"/>
          <p:cNvSpPr/>
          <p:nvPr/>
        </p:nvSpPr>
        <p:spPr>
          <a:xfrm>
            <a:off x="4686300" y="3014663"/>
            <a:ext cx="42863" cy="1214438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9" name="Text 27"/>
          <p:cNvSpPr/>
          <p:nvPr/>
        </p:nvSpPr>
        <p:spPr>
          <a:xfrm>
            <a:off x="4902933" y="3364706"/>
            <a:ext cx="932619" cy="55549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4050"/>
              </a:lnSpc>
              <a:buNone/>
            </a:pPr>
            <a:r>
              <a:rPr lang="en-US" sz="4050" b="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04</a:t>
            </a:r>
            <a:endParaRPr lang="en-US" sz="4050" dirty="0"/>
          </a:p>
        </p:txBody>
      </p:sp>
      <p:sp>
        <p:nvSpPr>
          <p:cNvPr id="30" name="Text 28"/>
          <p:cNvSpPr/>
          <p:nvPr/>
        </p:nvSpPr>
        <p:spPr>
          <a:xfrm>
            <a:off x="5672138" y="3273289"/>
            <a:ext cx="2586038" cy="289684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350" b="1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自我评价</a:t>
            </a:r>
            <a:endParaRPr lang="en-US" sz="1350" dirty="0"/>
          </a:p>
        </p:txBody>
      </p:sp>
      <p:sp>
        <p:nvSpPr>
          <p:cNvPr id="31" name="Text 29"/>
          <p:cNvSpPr/>
          <p:nvPr/>
        </p:nvSpPr>
        <p:spPr>
          <a:xfrm>
            <a:off x="5672138" y="3590404"/>
            <a:ext cx="2586038" cy="17553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170"/>
              </a:lnSpc>
              <a:buNone/>
            </a:pPr>
            <a:r>
              <a:rPr lang="en-US" sz="800" kern="0" spc="146" dirty="0">
                <a:solidFill>
                  <a:srgbClr val="8A8A8A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SELF-REVIEW</a:t>
            </a:r>
            <a:endParaRPr lang="en-US" sz="800" dirty="0"/>
          </a:p>
        </p:txBody>
      </p:sp>
      <p:sp>
        <p:nvSpPr>
          <p:cNvPr id="32" name="Text 30"/>
          <p:cNvSpPr/>
          <p:nvPr/>
        </p:nvSpPr>
        <p:spPr>
          <a:xfrm>
            <a:off x="5672138" y="3883186"/>
            <a:ext cx="128588" cy="14288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3" name="Text 31"/>
          <p:cNvSpPr/>
          <p:nvPr/>
        </p:nvSpPr>
        <p:spPr>
          <a:xfrm>
            <a:off x="5872163" y="3810409"/>
            <a:ext cx="2157413" cy="1727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790" dirty="0">
                <a:solidFill>
                  <a:srgbClr val="4A4A4A"/>
                </a:solidFill>
                <a:latin typeface="楷体" panose="02010609060101010101" pitchFamily="34" charset="-122"/>
                <a:ea typeface="楷体" panose="02010609060101010101" pitchFamily="34" charset="-122"/>
                <a:cs typeface="楷体" panose="02010609060101010101" pitchFamily="34" charset="-120"/>
              </a:rPr>
              <a:t>砥砺奋进前行</a:t>
            </a:r>
            <a:endParaRPr lang="en-US" sz="790" dirty="0"/>
          </a:p>
        </p:txBody>
      </p:sp>
      <p:sp>
        <p:nvSpPr>
          <p:cNvPr id="34" name="Text 32"/>
          <p:cNvSpPr/>
          <p:nvPr/>
        </p:nvSpPr>
        <p:spPr>
          <a:xfrm>
            <a:off x="457200" y="4766332"/>
            <a:ext cx="8089516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kern="0" spc="101" dirty="0">
                <a:solidFill>
                  <a:srgbClr val="8A8A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党团类汇报模板</a:t>
            </a:r>
            <a:endParaRPr lang="en-US" sz="700" dirty="0"/>
          </a:p>
        </p:txBody>
      </p:sp>
      <p:sp>
        <p:nvSpPr>
          <p:cNvPr id="35" name="Text 33"/>
          <p:cNvSpPr/>
          <p:nvPr/>
        </p:nvSpPr>
        <p:spPr>
          <a:xfrm>
            <a:off x="8561003" y="4754947"/>
            <a:ext cx="201275" cy="1754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800" kern="0" spc="10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01</a:t>
            </a:r>
            <a:endParaRPr lang="en-US" sz="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810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3619" y="0"/>
            <a:ext cx="3050381" cy="5143500"/>
          </a:xfrm>
          <a:prstGeom prst="rect">
            <a:avLst/>
          </a:prstGeom>
          <a:solidFill>
            <a:srgbClr val="8B0000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7333059" y="1416807"/>
            <a:ext cx="571500" cy="571500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 rot="5400000">
            <a:off x="6849628" y="2888977"/>
            <a:ext cx="1538362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203" dirty="0">
                <a:solidFill>
                  <a:srgbClr val="FFFFFF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THEORETICAL · ARMING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457200" y="464344"/>
            <a:ext cx="1601466" cy="12801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236" dirty="0">
                <a:solidFill>
                  <a:srgbClr val="FEE9C6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CHAPTER 01 / 04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457200" y="1073069"/>
            <a:ext cx="8229600" cy="18516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0"/>
              </a:lnSpc>
              <a:buNone/>
            </a:pPr>
            <a:r>
              <a:rPr lang="en-US" sz="13500" b="1" dirty="0">
                <a:solidFill>
                  <a:srgbClr val="FEE9C6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01</a:t>
            </a:r>
            <a:endParaRPr lang="en-US" sz="13500" dirty="0"/>
          </a:p>
        </p:txBody>
      </p:sp>
      <p:sp>
        <p:nvSpPr>
          <p:cNvPr id="7" name="Text 5"/>
          <p:cNvSpPr/>
          <p:nvPr/>
        </p:nvSpPr>
        <p:spPr>
          <a:xfrm>
            <a:off x="457200" y="2916157"/>
            <a:ext cx="342900" cy="28575"/>
          </a:xfrm>
          <a:prstGeom prst="rect">
            <a:avLst/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457200" y="3179025"/>
            <a:ext cx="8229600" cy="5430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960"/>
              </a:lnSpc>
              <a:buNone/>
            </a:pPr>
            <a:r>
              <a:rPr lang="en-US" sz="3600" b="1" kern="0" spc="432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思想引领</a:t>
            </a:r>
            <a:endParaRPr lang="en-US" sz="3600" dirty="0"/>
          </a:p>
        </p:txBody>
      </p:sp>
      <p:sp>
        <p:nvSpPr>
          <p:cNvPr id="9" name="Text 7"/>
          <p:cNvSpPr/>
          <p:nvPr/>
        </p:nvSpPr>
        <p:spPr>
          <a:xfrm>
            <a:off x="457200" y="3796178"/>
            <a:ext cx="7355205" cy="29619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350" kern="0" spc="203" dirty="0">
                <a:solidFill>
                  <a:srgbClr val="FEE9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筑牢理想信念根基</a:t>
            </a:r>
            <a:endParaRPr lang="en-US" sz="1350" dirty="0"/>
          </a:p>
        </p:txBody>
      </p:sp>
      <p:sp>
        <p:nvSpPr>
          <p:cNvPr id="10" name="Text 8"/>
          <p:cNvSpPr/>
          <p:nvPr/>
        </p:nvSpPr>
        <p:spPr>
          <a:xfrm>
            <a:off x="8556761" y="4766332"/>
            <a:ext cx="208062" cy="11756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800" kern="0" spc="118" dirty="0">
                <a:solidFill>
                  <a:srgbClr val="FEE9C6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03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7175"/>
            <a:ext cx="7857120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kern="0" spc="135" dirty="0">
                <a:solidFill>
                  <a:srgbClr val="8A8A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思想引领 · 理论学习</a:t>
            </a:r>
            <a:endParaRPr lang="en-US" sz="700" dirty="0"/>
          </a:p>
        </p:txBody>
      </p:sp>
      <p:sp>
        <p:nvSpPr>
          <p:cNvPr id="3" name="Text 1"/>
          <p:cNvSpPr/>
          <p:nvPr/>
        </p:nvSpPr>
        <p:spPr>
          <a:xfrm>
            <a:off x="8328608" y="257175"/>
            <a:ext cx="547586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kern="0" spc="135" dirty="0">
                <a:solidFill>
                  <a:srgbClr val="8A8A8A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04 / 16</a:t>
            </a:r>
            <a:endParaRPr lang="en-US" sz="800" dirty="0"/>
          </a:p>
        </p:txBody>
      </p:sp>
      <p:sp>
        <p:nvSpPr>
          <p:cNvPr id="4" name="Text 2"/>
          <p:cNvSpPr/>
          <p:nvPr/>
        </p:nvSpPr>
        <p:spPr>
          <a:xfrm>
            <a:off x="0" y="685800"/>
            <a:ext cx="3050381" cy="3786188"/>
          </a:xfrm>
          <a:prstGeom prst="rect">
            <a:avLst/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342900" y="1085850"/>
            <a:ext cx="2364581" cy="74066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5400"/>
              </a:lnSpc>
              <a:buNone/>
            </a:pPr>
            <a:r>
              <a:rPr lang="en-US" sz="6750" b="1" dirty="0">
                <a:solidFill>
                  <a:srgbClr val="C8102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『</a:t>
            </a:r>
            <a:endParaRPr lang="en-US" sz="6750" dirty="0"/>
          </a:p>
        </p:txBody>
      </p:sp>
      <p:sp>
        <p:nvSpPr>
          <p:cNvPr id="6" name="Text 4"/>
          <p:cNvSpPr/>
          <p:nvPr/>
        </p:nvSpPr>
        <p:spPr>
          <a:xfrm>
            <a:off x="342900" y="2028825"/>
            <a:ext cx="2364581" cy="83324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40"/>
              </a:lnSpc>
              <a:buNone/>
            </a:pPr>
            <a:r>
              <a:rPr lang="en-US" sz="2025" kern="0" spc="101" dirty="0">
                <a:solidFill>
                  <a:srgbClr val="1A1A1A"/>
                </a:solidFill>
                <a:latin typeface="楷体" panose="02010609060101010101" pitchFamily="34" charset="-122"/>
                <a:ea typeface="楷体" panose="02010609060101010101" pitchFamily="34" charset="-122"/>
                <a:cs typeface="楷体" panose="02010609060101010101" pitchFamily="34" charset="-120"/>
              </a:rPr>
              <a:t>日拱一卒，</a:t>
            </a:r>
            <a:endParaRPr lang="en-US" sz="2025" dirty="0"/>
          </a:p>
          <a:p>
            <a:pPr marL="0" indent="0" algn="l">
              <a:lnSpc>
                <a:spcPts val="3040"/>
              </a:lnSpc>
              <a:buNone/>
            </a:pPr>
            <a:r>
              <a:rPr lang="en-US" sz="2025" kern="0" spc="101" dirty="0">
                <a:solidFill>
                  <a:srgbClr val="1A1A1A"/>
                </a:solidFill>
                <a:latin typeface="楷体" panose="02010609060101010101" pitchFamily="34" charset="-122"/>
                <a:ea typeface="楷体" panose="02010609060101010101" pitchFamily="34" charset="-122"/>
                <a:cs typeface="楷体" panose="02010609060101010101" pitchFamily="34" charset="-120"/>
              </a:rPr>
              <a:t>功不唐捐。</a:t>
            </a:r>
            <a:endParaRPr lang="en-US" sz="2025" dirty="0"/>
          </a:p>
        </p:txBody>
      </p:sp>
      <p:sp>
        <p:nvSpPr>
          <p:cNvPr id="7" name="Text 5"/>
          <p:cNvSpPr/>
          <p:nvPr/>
        </p:nvSpPr>
        <p:spPr>
          <a:xfrm>
            <a:off x="342900" y="3057525"/>
            <a:ext cx="2364581" cy="1727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790" kern="0" spc="118" dirty="0">
                <a:solidFill>
                  <a:srgbClr val="8A8A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—— 古诗云</a:t>
            </a:r>
            <a:endParaRPr lang="en-US" sz="790" dirty="0"/>
          </a:p>
        </p:txBody>
      </p:sp>
      <p:sp>
        <p:nvSpPr>
          <p:cNvPr id="8" name="Text 6"/>
          <p:cNvSpPr/>
          <p:nvPr/>
        </p:nvSpPr>
        <p:spPr>
          <a:xfrm>
            <a:off x="3429000" y="685800"/>
            <a:ext cx="5715000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236" dirty="0">
                <a:solidFill>
                  <a:srgbClr val="C8102E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THEORETICAL STUDY</a:t>
            </a:r>
            <a:endParaRPr lang="en-US" sz="800" dirty="0"/>
          </a:p>
        </p:txBody>
      </p:sp>
      <p:sp>
        <p:nvSpPr>
          <p:cNvPr id="9" name="Text 7"/>
          <p:cNvSpPr/>
          <p:nvPr/>
        </p:nvSpPr>
        <p:spPr>
          <a:xfrm>
            <a:off x="3429000" y="908596"/>
            <a:ext cx="5715000" cy="3394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75"/>
              </a:lnSpc>
              <a:buNone/>
            </a:pPr>
            <a:r>
              <a:rPr lang="en-US" sz="2250" b="1" kern="0" spc="113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理论学习 · 持续深化</a:t>
            </a:r>
            <a:endParaRPr lang="en-US" sz="2250" dirty="0"/>
          </a:p>
        </p:txBody>
      </p:sp>
      <p:sp>
        <p:nvSpPr>
          <p:cNvPr id="10" name="Text 8"/>
          <p:cNvSpPr/>
          <p:nvPr/>
        </p:nvSpPr>
        <p:spPr>
          <a:xfrm>
            <a:off x="3429000" y="1337221"/>
            <a:ext cx="342900" cy="28575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3429000" y="1657238"/>
            <a:ext cx="640080" cy="47834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025"/>
              </a:lnSpc>
              <a:buNone/>
            </a:pPr>
            <a:r>
              <a:rPr lang="en-US" sz="2025" b="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01</a:t>
            </a:r>
            <a:endParaRPr lang="en-US" sz="2025" dirty="0"/>
          </a:p>
        </p:txBody>
      </p:sp>
      <p:sp>
        <p:nvSpPr>
          <p:cNvPr id="12" name="Text 10"/>
          <p:cNvSpPr/>
          <p:nvPr/>
        </p:nvSpPr>
        <p:spPr>
          <a:xfrm>
            <a:off x="4000500" y="1657238"/>
            <a:ext cx="5143500" cy="244030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125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系统学习</a:t>
            </a:r>
            <a:endParaRPr lang="en-US" sz="1125" dirty="0"/>
          </a:p>
        </p:txBody>
      </p:sp>
      <p:sp>
        <p:nvSpPr>
          <p:cNvPr id="13" name="Text 11"/>
          <p:cNvSpPr/>
          <p:nvPr/>
        </p:nvSpPr>
        <p:spPr>
          <a:xfrm>
            <a:off x="4000500" y="1928701"/>
            <a:ext cx="5061204" cy="18516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845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深入学习党的二十大精神和习近平新时代中国特色社会主义思想，原原本本读原著、悟原理。</a:t>
            </a:r>
            <a:endParaRPr lang="en-US" sz="845" dirty="0"/>
          </a:p>
        </p:txBody>
      </p:sp>
      <p:sp>
        <p:nvSpPr>
          <p:cNvPr id="14" name="Text 12"/>
          <p:cNvSpPr/>
          <p:nvPr/>
        </p:nvSpPr>
        <p:spPr>
          <a:xfrm>
            <a:off x="3429000" y="2257313"/>
            <a:ext cx="640080" cy="47834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025"/>
              </a:lnSpc>
              <a:buNone/>
            </a:pPr>
            <a:r>
              <a:rPr lang="en-US" sz="2025" b="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02</a:t>
            </a:r>
            <a:endParaRPr lang="en-US" sz="2025" dirty="0"/>
          </a:p>
        </p:txBody>
      </p:sp>
      <p:sp>
        <p:nvSpPr>
          <p:cNvPr id="15" name="Text 13"/>
          <p:cNvSpPr/>
          <p:nvPr/>
        </p:nvSpPr>
        <p:spPr>
          <a:xfrm>
            <a:off x="4000500" y="2257313"/>
            <a:ext cx="5143500" cy="244030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125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联系实际</a:t>
            </a:r>
            <a:endParaRPr lang="en-US" sz="1125" dirty="0"/>
          </a:p>
        </p:txBody>
      </p:sp>
      <p:sp>
        <p:nvSpPr>
          <p:cNvPr id="16" name="Text 14"/>
          <p:cNvSpPr/>
          <p:nvPr/>
        </p:nvSpPr>
        <p:spPr>
          <a:xfrm>
            <a:off x="4000500" y="2528776"/>
            <a:ext cx="5061204" cy="18516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845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紧密结合团组织工作和青年实际，将理论转化为指导实践的能力。</a:t>
            </a:r>
            <a:endParaRPr lang="en-US" sz="845" dirty="0"/>
          </a:p>
        </p:txBody>
      </p:sp>
      <p:sp>
        <p:nvSpPr>
          <p:cNvPr id="17" name="Text 15"/>
          <p:cNvSpPr/>
          <p:nvPr/>
        </p:nvSpPr>
        <p:spPr>
          <a:xfrm>
            <a:off x="3429000" y="2857388"/>
            <a:ext cx="640080" cy="47834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025"/>
              </a:lnSpc>
              <a:buNone/>
            </a:pPr>
            <a:r>
              <a:rPr lang="en-US" sz="2025" b="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03</a:t>
            </a:r>
            <a:endParaRPr lang="en-US" sz="2025" dirty="0"/>
          </a:p>
        </p:txBody>
      </p:sp>
      <p:sp>
        <p:nvSpPr>
          <p:cNvPr id="18" name="Text 16"/>
          <p:cNvSpPr/>
          <p:nvPr/>
        </p:nvSpPr>
        <p:spPr>
          <a:xfrm>
            <a:off x="4000500" y="2857388"/>
            <a:ext cx="5143500" cy="244030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125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持续跟进</a:t>
            </a:r>
            <a:endParaRPr lang="en-US" sz="1125" dirty="0"/>
          </a:p>
        </p:txBody>
      </p:sp>
      <p:sp>
        <p:nvSpPr>
          <p:cNvPr id="19" name="Text 17"/>
          <p:cNvSpPr/>
          <p:nvPr/>
        </p:nvSpPr>
        <p:spPr>
          <a:xfrm>
            <a:off x="4000500" y="3128851"/>
            <a:ext cx="5061204" cy="18516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845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关注时事政治，及时学习党中央最新精神和重要论述。</a:t>
            </a:r>
            <a:endParaRPr lang="en-US" sz="845" dirty="0"/>
          </a:p>
        </p:txBody>
      </p:sp>
      <p:sp>
        <p:nvSpPr>
          <p:cNvPr id="20" name="Text 18"/>
          <p:cNvSpPr/>
          <p:nvPr/>
        </p:nvSpPr>
        <p:spPr>
          <a:xfrm>
            <a:off x="3429000" y="3457463"/>
            <a:ext cx="640080" cy="47834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025"/>
              </a:lnSpc>
              <a:buNone/>
            </a:pPr>
            <a:r>
              <a:rPr lang="en-US" sz="2025" b="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04</a:t>
            </a:r>
            <a:endParaRPr lang="en-US" sz="2025" dirty="0"/>
          </a:p>
        </p:txBody>
      </p:sp>
      <p:sp>
        <p:nvSpPr>
          <p:cNvPr id="21" name="Text 19"/>
          <p:cNvSpPr/>
          <p:nvPr/>
        </p:nvSpPr>
        <p:spPr>
          <a:xfrm>
            <a:off x="4000500" y="3457463"/>
            <a:ext cx="5143500" cy="244030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125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学思践悟</a:t>
            </a:r>
            <a:endParaRPr lang="en-US" sz="1125" dirty="0"/>
          </a:p>
        </p:txBody>
      </p:sp>
      <p:sp>
        <p:nvSpPr>
          <p:cNvPr id="22" name="Text 20"/>
          <p:cNvSpPr/>
          <p:nvPr/>
        </p:nvSpPr>
        <p:spPr>
          <a:xfrm>
            <a:off x="4000500" y="3728926"/>
            <a:ext cx="5061204" cy="18516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845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坚持学习笔记与心得体会相结合，累计撰写学习笔记</a:t>
            </a:r>
            <a:r>
              <a:rPr lang="en-US" sz="845" dirty="0">
                <a:solidFill>
                  <a:srgbClr val="4A4A4A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X</a:t>
            </a:r>
            <a:r>
              <a:rPr lang="en-US" sz="845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万字。</a:t>
            </a:r>
            <a:endParaRPr lang="en-US" sz="845" dirty="0"/>
          </a:p>
        </p:txBody>
      </p:sp>
      <p:sp>
        <p:nvSpPr>
          <p:cNvPr id="23" name="Text 21"/>
          <p:cNvSpPr/>
          <p:nvPr/>
        </p:nvSpPr>
        <p:spPr>
          <a:xfrm>
            <a:off x="457200" y="4766332"/>
            <a:ext cx="8089516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kern="0" spc="101" dirty="0">
                <a:solidFill>
                  <a:srgbClr val="8A8A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党团类汇报模板</a:t>
            </a:r>
            <a:endParaRPr lang="en-US" sz="700" dirty="0"/>
          </a:p>
        </p:txBody>
      </p:sp>
      <p:sp>
        <p:nvSpPr>
          <p:cNvPr id="24" name="Text 22"/>
          <p:cNvSpPr/>
          <p:nvPr/>
        </p:nvSpPr>
        <p:spPr>
          <a:xfrm>
            <a:off x="8561003" y="4754947"/>
            <a:ext cx="201275" cy="1754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800" kern="0" spc="10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04</a:t>
            </a:r>
            <a:endParaRPr lang="en-US" sz="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7175"/>
            <a:ext cx="7857120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kern="0" spc="135" dirty="0">
                <a:solidFill>
                  <a:srgbClr val="8A8A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思想引领 · 思想汇报</a:t>
            </a:r>
            <a:endParaRPr lang="en-US" sz="700" dirty="0"/>
          </a:p>
        </p:txBody>
      </p:sp>
      <p:sp>
        <p:nvSpPr>
          <p:cNvPr id="3" name="Text 1"/>
          <p:cNvSpPr/>
          <p:nvPr/>
        </p:nvSpPr>
        <p:spPr>
          <a:xfrm>
            <a:off x="8328608" y="257175"/>
            <a:ext cx="547586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kern="0" spc="135" dirty="0">
                <a:solidFill>
                  <a:srgbClr val="8A8A8A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05 / 16</a:t>
            </a:r>
            <a:endParaRPr lang="en-US" sz="800" dirty="0"/>
          </a:p>
        </p:txBody>
      </p:sp>
      <p:sp>
        <p:nvSpPr>
          <p:cNvPr id="4" name="Text 2"/>
          <p:cNvSpPr/>
          <p:nvPr/>
        </p:nvSpPr>
        <p:spPr>
          <a:xfrm>
            <a:off x="457200" y="685800"/>
            <a:ext cx="3699205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236" dirty="0">
                <a:solidFill>
                  <a:srgbClr val="C8102E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DATA REVIEW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457200" y="908596"/>
            <a:ext cx="3247434" cy="3394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75"/>
              </a:lnSpc>
              <a:buNone/>
            </a:pPr>
            <a:r>
              <a:rPr lang="en-US" sz="2250" b="1" kern="0" spc="113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思想汇报 · 数据呈现</a:t>
            </a:r>
            <a:endParaRPr lang="en-US" sz="2250" dirty="0"/>
          </a:p>
        </p:txBody>
      </p:sp>
      <p:sp>
        <p:nvSpPr>
          <p:cNvPr id="6" name="Text 4"/>
          <p:cNvSpPr/>
          <p:nvPr/>
        </p:nvSpPr>
        <p:spPr>
          <a:xfrm>
            <a:off x="457200" y="1337221"/>
            <a:ext cx="342900" cy="28575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457200" y="2000250"/>
            <a:ext cx="1928813" cy="1857375"/>
          </a:xfrm>
          <a:prstGeom prst="roundRect">
            <a:avLst>
              <a:gd name="adj" fmla="val 2051"/>
            </a:avLst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457200" y="2000250"/>
            <a:ext cx="28575" cy="1857375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9" name="Text 7"/>
          <p:cNvSpPr/>
          <p:nvPr/>
        </p:nvSpPr>
        <p:spPr>
          <a:xfrm>
            <a:off x="657225" y="2200275"/>
            <a:ext cx="1728788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135" dirty="0">
                <a:solidFill>
                  <a:srgbClr val="8A8A8A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REPORTS</a:t>
            </a:r>
            <a:endParaRPr lang="en-US" sz="800" dirty="0"/>
          </a:p>
        </p:txBody>
      </p:sp>
      <p:sp>
        <p:nvSpPr>
          <p:cNvPr id="10" name="Text 8"/>
          <p:cNvSpPr/>
          <p:nvPr/>
        </p:nvSpPr>
        <p:spPr>
          <a:xfrm>
            <a:off x="596303" y="2537371"/>
            <a:ext cx="1036244" cy="6172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4500"/>
              </a:lnSpc>
              <a:buNone/>
            </a:pPr>
            <a:r>
              <a:rPr lang="en-US" sz="4500" b="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12</a:t>
            </a:r>
            <a:endParaRPr lang="en-US" sz="4500" dirty="0"/>
          </a:p>
        </p:txBody>
      </p:sp>
      <p:sp>
        <p:nvSpPr>
          <p:cNvPr id="11" name="Text 9"/>
          <p:cNvSpPr/>
          <p:nvPr/>
        </p:nvSpPr>
        <p:spPr>
          <a:xfrm>
            <a:off x="1271588" y="2873127"/>
            <a:ext cx="942975" cy="2221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620"/>
              </a:lnSpc>
              <a:buNone/>
            </a:pPr>
            <a:r>
              <a:rPr lang="en-US" sz="1015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篇</a:t>
            </a:r>
            <a:endParaRPr lang="en-US" sz="1015" dirty="0"/>
          </a:p>
        </p:txBody>
      </p:sp>
      <p:sp>
        <p:nvSpPr>
          <p:cNvPr id="12" name="Text 10"/>
          <p:cNvSpPr/>
          <p:nvPr/>
        </p:nvSpPr>
        <p:spPr>
          <a:xfrm>
            <a:off x="657225" y="3497647"/>
            <a:ext cx="1728788" cy="1727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790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思想汇报撰写</a:t>
            </a:r>
            <a:endParaRPr lang="en-US" sz="790" dirty="0"/>
          </a:p>
        </p:txBody>
      </p:sp>
      <p:sp>
        <p:nvSpPr>
          <p:cNvPr id="13" name="Text 11"/>
          <p:cNvSpPr/>
          <p:nvPr/>
        </p:nvSpPr>
        <p:spPr>
          <a:xfrm>
            <a:off x="2557463" y="2000250"/>
            <a:ext cx="1928813" cy="1857375"/>
          </a:xfrm>
          <a:prstGeom prst="roundRect">
            <a:avLst>
              <a:gd name="adj" fmla="val 2051"/>
            </a:avLst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2557463" y="2000250"/>
            <a:ext cx="28575" cy="1857375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5" name="Text 13"/>
          <p:cNvSpPr/>
          <p:nvPr/>
        </p:nvSpPr>
        <p:spPr>
          <a:xfrm>
            <a:off x="2757488" y="2200275"/>
            <a:ext cx="1728788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135" dirty="0">
                <a:solidFill>
                  <a:srgbClr val="8A8A8A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NOTES</a:t>
            </a:r>
            <a:endParaRPr lang="en-US" sz="800" dirty="0"/>
          </a:p>
        </p:txBody>
      </p:sp>
      <p:sp>
        <p:nvSpPr>
          <p:cNvPr id="16" name="Text 14"/>
          <p:cNvSpPr/>
          <p:nvPr/>
        </p:nvSpPr>
        <p:spPr>
          <a:xfrm>
            <a:off x="2659132" y="2537371"/>
            <a:ext cx="1339710" cy="6172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4500"/>
              </a:lnSpc>
              <a:buNone/>
            </a:pPr>
            <a:r>
              <a:rPr lang="en-US" sz="4500" b="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5.2</a:t>
            </a:r>
            <a:endParaRPr lang="en-US" sz="4500" dirty="0"/>
          </a:p>
        </p:txBody>
      </p:sp>
      <p:sp>
        <p:nvSpPr>
          <p:cNvPr id="17" name="Text 15"/>
          <p:cNvSpPr/>
          <p:nvPr/>
        </p:nvSpPr>
        <p:spPr>
          <a:xfrm>
            <a:off x="3514725" y="2873127"/>
            <a:ext cx="800100" cy="2221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620"/>
              </a:lnSpc>
              <a:buNone/>
            </a:pPr>
            <a:r>
              <a:rPr lang="en-US" sz="1015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万字</a:t>
            </a:r>
            <a:endParaRPr lang="en-US" sz="1015" dirty="0"/>
          </a:p>
        </p:txBody>
      </p:sp>
      <p:sp>
        <p:nvSpPr>
          <p:cNvPr id="18" name="Text 16"/>
          <p:cNvSpPr/>
          <p:nvPr/>
        </p:nvSpPr>
        <p:spPr>
          <a:xfrm>
            <a:off x="2757488" y="3497647"/>
            <a:ext cx="1728788" cy="1727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790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学习笔记累计</a:t>
            </a:r>
            <a:endParaRPr lang="en-US" sz="790" dirty="0"/>
          </a:p>
        </p:txBody>
      </p:sp>
      <p:sp>
        <p:nvSpPr>
          <p:cNvPr id="19" name="Text 17"/>
          <p:cNvSpPr/>
          <p:nvPr/>
        </p:nvSpPr>
        <p:spPr>
          <a:xfrm>
            <a:off x="4657725" y="2000250"/>
            <a:ext cx="1928813" cy="1857375"/>
          </a:xfrm>
          <a:prstGeom prst="roundRect">
            <a:avLst>
              <a:gd name="adj" fmla="val 2051"/>
            </a:avLst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0" name="Text 18"/>
          <p:cNvSpPr/>
          <p:nvPr/>
        </p:nvSpPr>
        <p:spPr>
          <a:xfrm>
            <a:off x="4657725" y="2000250"/>
            <a:ext cx="28575" cy="1857375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1" name="Text 19"/>
          <p:cNvSpPr/>
          <p:nvPr/>
        </p:nvSpPr>
        <p:spPr>
          <a:xfrm>
            <a:off x="4857750" y="2200275"/>
            <a:ext cx="1728788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135" dirty="0">
                <a:solidFill>
                  <a:srgbClr val="8A8A8A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RATE</a:t>
            </a:r>
            <a:endParaRPr lang="en-US" sz="800" dirty="0"/>
          </a:p>
        </p:txBody>
      </p:sp>
      <p:sp>
        <p:nvSpPr>
          <p:cNvPr id="22" name="Text 20"/>
          <p:cNvSpPr/>
          <p:nvPr/>
        </p:nvSpPr>
        <p:spPr>
          <a:xfrm>
            <a:off x="4816373" y="2537371"/>
            <a:ext cx="1454353" cy="6172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4500"/>
              </a:lnSpc>
              <a:buNone/>
            </a:pPr>
            <a:r>
              <a:rPr lang="en-US" sz="4500" b="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100</a:t>
            </a:r>
            <a:endParaRPr lang="en-US" sz="4500" dirty="0"/>
          </a:p>
        </p:txBody>
      </p:sp>
      <p:sp>
        <p:nvSpPr>
          <p:cNvPr id="23" name="Text 21"/>
          <p:cNvSpPr/>
          <p:nvPr/>
        </p:nvSpPr>
        <p:spPr>
          <a:xfrm>
            <a:off x="5757863" y="2873127"/>
            <a:ext cx="657225" cy="2221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620"/>
              </a:lnSpc>
              <a:buNone/>
            </a:pPr>
            <a:r>
              <a:rPr lang="en-US" sz="1015" dirty="0">
                <a:solidFill>
                  <a:srgbClr val="1A1A1A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%</a:t>
            </a:r>
            <a:endParaRPr lang="en-US" sz="1015" dirty="0"/>
          </a:p>
        </p:txBody>
      </p:sp>
      <p:sp>
        <p:nvSpPr>
          <p:cNvPr id="24" name="Text 22"/>
          <p:cNvSpPr/>
          <p:nvPr/>
        </p:nvSpPr>
        <p:spPr>
          <a:xfrm>
            <a:off x="4857750" y="3497647"/>
            <a:ext cx="1728788" cy="1727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790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组织生活参与率</a:t>
            </a:r>
            <a:endParaRPr lang="en-US" sz="790" dirty="0"/>
          </a:p>
        </p:txBody>
      </p:sp>
      <p:sp>
        <p:nvSpPr>
          <p:cNvPr id="25" name="Text 23"/>
          <p:cNvSpPr/>
          <p:nvPr/>
        </p:nvSpPr>
        <p:spPr>
          <a:xfrm>
            <a:off x="6757988" y="2000250"/>
            <a:ext cx="1928813" cy="1857375"/>
          </a:xfrm>
          <a:prstGeom prst="roundRect">
            <a:avLst>
              <a:gd name="adj" fmla="val 2051"/>
            </a:avLst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6" name="Text 24"/>
          <p:cNvSpPr/>
          <p:nvPr/>
        </p:nvSpPr>
        <p:spPr>
          <a:xfrm>
            <a:off x="6757988" y="2000250"/>
            <a:ext cx="28575" cy="1857375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7" name="Text 25"/>
          <p:cNvSpPr/>
          <p:nvPr/>
        </p:nvSpPr>
        <p:spPr>
          <a:xfrm>
            <a:off x="6958013" y="2200275"/>
            <a:ext cx="1728788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135" dirty="0">
                <a:solidFill>
                  <a:srgbClr val="8A8A8A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INSIGHTS</a:t>
            </a:r>
            <a:endParaRPr lang="en-US" sz="800" dirty="0"/>
          </a:p>
        </p:txBody>
      </p:sp>
      <p:sp>
        <p:nvSpPr>
          <p:cNvPr id="28" name="Text 26"/>
          <p:cNvSpPr/>
          <p:nvPr/>
        </p:nvSpPr>
        <p:spPr>
          <a:xfrm>
            <a:off x="6897091" y="2537371"/>
            <a:ext cx="1036244" cy="6172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4500"/>
              </a:lnSpc>
              <a:buNone/>
            </a:pPr>
            <a:r>
              <a:rPr lang="en-US" sz="4500" b="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18</a:t>
            </a:r>
            <a:endParaRPr lang="en-US" sz="4500" dirty="0"/>
          </a:p>
        </p:txBody>
      </p:sp>
      <p:sp>
        <p:nvSpPr>
          <p:cNvPr id="29" name="Text 27"/>
          <p:cNvSpPr/>
          <p:nvPr/>
        </p:nvSpPr>
        <p:spPr>
          <a:xfrm>
            <a:off x="7572375" y="2873127"/>
            <a:ext cx="942975" cy="2221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620"/>
              </a:lnSpc>
              <a:buNone/>
            </a:pPr>
            <a:r>
              <a:rPr lang="en-US" sz="1015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篇</a:t>
            </a:r>
            <a:endParaRPr lang="en-US" sz="1015" dirty="0"/>
          </a:p>
        </p:txBody>
      </p:sp>
      <p:sp>
        <p:nvSpPr>
          <p:cNvPr id="30" name="Text 28"/>
          <p:cNvSpPr/>
          <p:nvPr/>
        </p:nvSpPr>
        <p:spPr>
          <a:xfrm>
            <a:off x="6958013" y="3497647"/>
            <a:ext cx="1728788" cy="1727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790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心得体会发表</a:t>
            </a:r>
            <a:endParaRPr lang="en-US" sz="790" dirty="0"/>
          </a:p>
        </p:txBody>
      </p:sp>
      <p:sp>
        <p:nvSpPr>
          <p:cNvPr id="31" name="Text 29"/>
          <p:cNvSpPr/>
          <p:nvPr/>
        </p:nvSpPr>
        <p:spPr>
          <a:xfrm>
            <a:off x="0" y="4183447"/>
            <a:ext cx="8636000" cy="29619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2160"/>
              </a:lnSpc>
              <a:buNone/>
            </a:pPr>
            <a:r>
              <a:rPr lang="en-US" sz="1350" kern="0" spc="135" dirty="0">
                <a:solidFill>
                  <a:srgbClr val="1A1A1A"/>
                </a:solidFill>
                <a:latin typeface="楷体" panose="02010609060101010101" pitchFamily="34" charset="-122"/>
                <a:ea typeface="楷体" panose="02010609060101010101" pitchFamily="34" charset="-122"/>
                <a:cs typeface="楷体" panose="02010609060101010101" pitchFamily="34" charset="-120"/>
              </a:rPr>
              <a:t>以理论滋养初心，用行动诠释担当</a:t>
            </a:r>
            <a:endParaRPr lang="en-US" sz="1350" dirty="0"/>
          </a:p>
        </p:txBody>
      </p:sp>
      <p:sp>
        <p:nvSpPr>
          <p:cNvPr id="32" name="Text 30"/>
          <p:cNvSpPr/>
          <p:nvPr/>
        </p:nvSpPr>
        <p:spPr>
          <a:xfrm>
            <a:off x="457200" y="4766332"/>
            <a:ext cx="8089516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kern="0" spc="101" dirty="0">
                <a:solidFill>
                  <a:srgbClr val="8A8A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党团类汇报模板</a:t>
            </a:r>
            <a:endParaRPr lang="en-US" sz="700" dirty="0"/>
          </a:p>
        </p:txBody>
      </p:sp>
      <p:sp>
        <p:nvSpPr>
          <p:cNvPr id="33" name="Text 31"/>
          <p:cNvSpPr/>
          <p:nvPr/>
        </p:nvSpPr>
        <p:spPr>
          <a:xfrm>
            <a:off x="8561003" y="4754947"/>
            <a:ext cx="201275" cy="1754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800" kern="0" spc="10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05</a:t>
            </a:r>
            <a:endParaRPr lang="en-US" sz="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810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3619" y="0"/>
            <a:ext cx="3050381" cy="5143500"/>
          </a:xfrm>
          <a:prstGeom prst="rect">
            <a:avLst/>
          </a:prstGeom>
          <a:solidFill>
            <a:srgbClr val="8B0000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7333059" y="1553766"/>
            <a:ext cx="571500" cy="571500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 rot="5400000">
            <a:off x="6986588" y="2888977"/>
            <a:ext cx="1264444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203" dirty="0">
                <a:solidFill>
                  <a:srgbClr val="FFFFFF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STUDY · DILIGENCE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457200" y="464344"/>
            <a:ext cx="1601466" cy="12801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236" dirty="0">
                <a:solidFill>
                  <a:srgbClr val="FEE9C6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CHAPTER 02 / 04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457200" y="1073069"/>
            <a:ext cx="8229600" cy="18516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0"/>
              </a:lnSpc>
              <a:buNone/>
            </a:pPr>
            <a:r>
              <a:rPr lang="en-US" sz="13500" b="1" dirty="0">
                <a:solidFill>
                  <a:srgbClr val="FEE9C6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02</a:t>
            </a:r>
            <a:endParaRPr lang="en-US" sz="13500" dirty="0"/>
          </a:p>
        </p:txBody>
      </p:sp>
      <p:sp>
        <p:nvSpPr>
          <p:cNvPr id="7" name="Text 5"/>
          <p:cNvSpPr/>
          <p:nvPr/>
        </p:nvSpPr>
        <p:spPr>
          <a:xfrm>
            <a:off x="457200" y="2916157"/>
            <a:ext cx="342900" cy="28575"/>
          </a:xfrm>
          <a:prstGeom prst="rect">
            <a:avLst/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457200" y="3179025"/>
            <a:ext cx="8229600" cy="5430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960"/>
              </a:lnSpc>
              <a:buNone/>
            </a:pPr>
            <a:r>
              <a:rPr lang="en-US" sz="3600" b="1" kern="0" spc="432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学习工作</a:t>
            </a:r>
            <a:endParaRPr lang="en-US" sz="3600" dirty="0"/>
          </a:p>
        </p:txBody>
      </p:sp>
      <p:sp>
        <p:nvSpPr>
          <p:cNvPr id="9" name="Text 7"/>
          <p:cNvSpPr/>
          <p:nvPr/>
        </p:nvSpPr>
        <p:spPr>
          <a:xfrm>
            <a:off x="457200" y="3796178"/>
            <a:ext cx="7355205" cy="29619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350" kern="0" spc="203" dirty="0">
                <a:solidFill>
                  <a:srgbClr val="FEE9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锤炼过硬本领</a:t>
            </a:r>
            <a:endParaRPr lang="en-US" sz="1350" dirty="0"/>
          </a:p>
        </p:txBody>
      </p:sp>
      <p:sp>
        <p:nvSpPr>
          <p:cNvPr id="10" name="Text 8"/>
          <p:cNvSpPr/>
          <p:nvPr/>
        </p:nvSpPr>
        <p:spPr>
          <a:xfrm>
            <a:off x="8556761" y="4766332"/>
            <a:ext cx="208062" cy="11756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800" kern="0" spc="118" dirty="0">
                <a:solidFill>
                  <a:srgbClr val="FEE9C6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06</a:t>
            </a:r>
            <a:endParaRPr lang="en-US" sz="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7175"/>
            <a:ext cx="7857120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kern="0" spc="135" dirty="0">
                <a:solidFill>
                  <a:srgbClr val="8A8A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学习工作 · 个人简介</a:t>
            </a:r>
            <a:endParaRPr lang="en-US" sz="700" dirty="0"/>
          </a:p>
        </p:txBody>
      </p:sp>
      <p:sp>
        <p:nvSpPr>
          <p:cNvPr id="3" name="Text 1"/>
          <p:cNvSpPr/>
          <p:nvPr/>
        </p:nvSpPr>
        <p:spPr>
          <a:xfrm>
            <a:off x="8328608" y="257175"/>
            <a:ext cx="547586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kern="0" spc="135" dirty="0">
                <a:solidFill>
                  <a:srgbClr val="8A8A8A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07 / 16</a:t>
            </a:r>
            <a:endParaRPr lang="en-US" sz="800" dirty="0"/>
          </a:p>
        </p:txBody>
      </p:sp>
      <p:sp>
        <p:nvSpPr>
          <p:cNvPr id="4" name="Text 2"/>
          <p:cNvSpPr/>
          <p:nvPr/>
        </p:nvSpPr>
        <p:spPr>
          <a:xfrm>
            <a:off x="457200" y="685800"/>
            <a:ext cx="1879435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236" dirty="0">
                <a:solidFill>
                  <a:srgbClr val="C8102E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PERSONAL PROFILE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457200" y="908596"/>
            <a:ext cx="2160270" cy="3394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75"/>
              </a:lnSpc>
              <a:buNone/>
            </a:pPr>
            <a:r>
              <a:rPr lang="en-US" sz="2250" b="1" kern="0" spc="113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个人简介</a:t>
            </a:r>
            <a:endParaRPr lang="en-US" sz="2250" dirty="0"/>
          </a:p>
        </p:txBody>
      </p:sp>
      <p:sp>
        <p:nvSpPr>
          <p:cNvPr id="6" name="Text 4"/>
          <p:cNvSpPr/>
          <p:nvPr/>
        </p:nvSpPr>
        <p:spPr>
          <a:xfrm>
            <a:off x="457200" y="1337221"/>
            <a:ext cx="342900" cy="28575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457200" y="1714500"/>
            <a:ext cx="3143250" cy="3244602"/>
          </a:xfrm>
          <a:prstGeom prst="roundRect">
            <a:avLst>
              <a:gd name="adj" fmla="val 1212"/>
            </a:avLst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8" name="Shape 6"/>
          <p:cNvSpPr/>
          <p:nvPr/>
        </p:nvSpPr>
        <p:spPr>
          <a:xfrm>
            <a:off x="478631" y="1714500"/>
            <a:ext cx="0" cy="3244602"/>
          </a:xfrm>
          <a:prstGeom prst="line">
            <a:avLst/>
          </a:prstGeom>
          <a:noFill/>
          <a:ln w="42863">
            <a:solidFill>
              <a:srgbClr val="C8102E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621631" y="1943100"/>
            <a:ext cx="857250" cy="857250"/>
          </a:xfrm>
          <a:prstGeom prst="ellipse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0" name="Text 8"/>
          <p:cNvSpPr/>
          <p:nvPr/>
        </p:nvSpPr>
        <p:spPr>
          <a:xfrm>
            <a:off x="1878806" y="2200275"/>
            <a:ext cx="600075" cy="370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7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张</a:t>
            </a:r>
            <a:endParaRPr lang="en-US" sz="2700" dirty="0"/>
          </a:p>
        </p:txBody>
      </p:sp>
      <p:sp>
        <p:nvSpPr>
          <p:cNvPr id="11" name="Text 9"/>
          <p:cNvSpPr/>
          <p:nvPr/>
        </p:nvSpPr>
        <p:spPr>
          <a:xfrm>
            <a:off x="757238" y="2928938"/>
            <a:ext cx="2586038" cy="335448"/>
          </a:xfrm>
          <a:prstGeom prst="rect">
            <a:avLst/>
          </a:prstGeom>
          <a:noFill/>
        </p:spPr>
        <p:txBody>
          <a:bodyPr wrap="none" lIns="80010" tIns="0" rIns="0" bIns="0" rtlCol="0" anchor="t">
            <a:normAutofit/>
          </a:bodyPr>
          <a:lstStyle/>
          <a:p>
            <a:pPr marL="0" indent="0" algn="ctr">
              <a:lnSpc>
                <a:spcPts val="2520"/>
              </a:lnSpc>
              <a:buNone/>
            </a:pPr>
            <a:r>
              <a:rPr lang="en-US" sz="1575" b="1" kern="0" spc="630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张 三</a:t>
            </a:r>
            <a:endParaRPr lang="en-US" sz="1575" dirty="0"/>
          </a:p>
        </p:txBody>
      </p:sp>
      <p:sp>
        <p:nvSpPr>
          <p:cNvPr id="12" name="Text 10"/>
          <p:cNvSpPr/>
          <p:nvPr/>
        </p:nvSpPr>
        <p:spPr>
          <a:xfrm>
            <a:off x="757238" y="3291818"/>
            <a:ext cx="2586038" cy="1727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ctr">
              <a:lnSpc>
                <a:spcPts val="1260"/>
              </a:lnSpc>
              <a:buNone/>
            </a:pPr>
            <a:r>
              <a:rPr lang="en-US" sz="790" kern="0" spc="39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团支书 · 学生会副主席</a:t>
            </a:r>
            <a:endParaRPr lang="en-US" sz="790" dirty="0"/>
          </a:p>
        </p:txBody>
      </p:sp>
      <p:sp>
        <p:nvSpPr>
          <p:cNvPr id="13" name="Text 11"/>
          <p:cNvSpPr/>
          <p:nvPr/>
        </p:nvSpPr>
        <p:spPr>
          <a:xfrm>
            <a:off x="757238" y="3608933"/>
            <a:ext cx="2586038" cy="7144"/>
          </a:xfrm>
          <a:prstGeom prst="rect">
            <a:avLst/>
          </a:prstGeom>
          <a:solidFill>
            <a:srgbClr val="C8102E">
              <a:alpha val="18000"/>
            </a:srgbClr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757238" y="3773239"/>
            <a:ext cx="2143125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kern="0" spc="135" dirty="0">
                <a:solidFill>
                  <a:srgbClr val="8A8A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政治面貌</a:t>
            </a:r>
            <a:endParaRPr lang="en-US" sz="700" dirty="0"/>
          </a:p>
        </p:txBody>
      </p:sp>
      <p:sp>
        <p:nvSpPr>
          <p:cNvPr id="15" name="Text 13"/>
          <p:cNvSpPr/>
          <p:nvPr/>
        </p:nvSpPr>
        <p:spPr>
          <a:xfrm>
            <a:off x="2857321" y="3744664"/>
            <a:ext cx="543282" cy="18516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845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中共党员</a:t>
            </a:r>
            <a:endParaRPr lang="en-US" sz="845" dirty="0"/>
          </a:p>
        </p:txBody>
      </p:sp>
      <p:sp>
        <p:nvSpPr>
          <p:cNvPr id="16" name="Text 14"/>
          <p:cNvSpPr/>
          <p:nvPr/>
        </p:nvSpPr>
        <p:spPr>
          <a:xfrm>
            <a:off x="757238" y="4044702"/>
            <a:ext cx="1928813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kern="0" spc="135" dirty="0">
                <a:solidFill>
                  <a:srgbClr val="8A8A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学 院</a:t>
            </a:r>
            <a:endParaRPr lang="en-US" sz="700" dirty="0"/>
          </a:p>
        </p:txBody>
      </p:sp>
      <p:sp>
        <p:nvSpPr>
          <p:cNvPr id="17" name="Text 15"/>
          <p:cNvSpPr/>
          <p:nvPr/>
        </p:nvSpPr>
        <p:spPr>
          <a:xfrm>
            <a:off x="2623721" y="4016127"/>
            <a:ext cx="796171" cy="18516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845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历史文化学院</a:t>
            </a:r>
            <a:endParaRPr lang="en-US" sz="845" dirty="0"/>
          </a:p>
        </p:txBody>
      </p:sp>
      <p:sp>
        <p:nvSpPr>
          <p:cNvPr id="18" name="Text 16"/>
          <p:cNvSpPr/>
          <p:nvPr/>
        </p:nvSpPr>
        <p:spPr>
          <a:xfrm>
            <a:off x="757238" y="4316164"/>
            <a:ext cx="2143125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kern="0" spc="135" dirty="0">
                <a:solidFill>
                  <a:srgbClr val="8A8A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籍 贯</a:t>
            </a:r>
            <a:endParaRPr lang="en-US" sz="700" dirty="0"/>
          </a:p>
        </p:txBody>
      </p:sp>
      <p:sp>
        <p:nvSpPr>
          <p:cNvPr id="19" name="Text 17"/>
          <p:cNvSpPr/>
          <p:nvPr/>
        </p:nvSpPr>
        <p:spPr>
          <a:xfrm>
            <a:off x="2857321" y="4287589"/>
            <a:ext cx="543282" cy="18516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845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湖北武汉</a:t>
            </a:r>
            <a:endParaRPr lang="en-US" sz="845" dirty="0"/>
          </a:p>
        </p:txBody>
      </p:sp>
      <p:sp>
        <p:nvSpPr>
          <p:cNvPr id="20" name="Text 18"/>
          <p:cNvSpPr/>
          <p:nvPr/>
        </p:nvSpPr>
        <p:spPr>
          <a:xfrm>
            <a:off x="757238" y="4587627"/>
            <a:ext cx="1982391" cy="1428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kern="0" spc="135" dirty="0">
                <a:solidFill>
                  <a:srgbClr val="8A8A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联系方式</a:t>
            </a:r>
            <a:endParaRPr lang="en-US" sz="700" dirty="0"/>
          </a:p>
        </p:txBody>
      </p:sp>
      <p:sp>
        <p:nvSpPr>
          <p:cNvPr id="21" name="Text 19"/>
          <p:cNvSpPr/>
          <p:nvPr/>
        </p:nvSpPr>
        <p:spPr>
          <a:xfrm>
            <a:off x="2641659" y="4559052"/>
            <a:ext cx="813873" cy="17145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845" dirty="0">
                <a:solidFill>
                  <a:srgbClr val="1A1A1A"/>
                </a:solidFill>
                <a:latin typeface="Tinos" pitchFamily="34" charset="0"/>
                <a:ea typeface="Tinos" pitchFamily="34" charset="-122"/>
                <a:cs typeface="Tinos" pitchFamily="34" charset="-120"/>
              </a:rPr>
              <a:t>138****8888</a:t>
            </a:r>
            <a:endParaRPr lang="en-US" sz="845" dirty="0"/>
          </a:p>
        </p:txBody>
      </p:sp>
      <p:sp>
        <p:nvSpPr>
          <p:cNvPr id="22" name="Text 20"/>
          <p:cNvSpPr/>
          <p:nvPr/>
        </p:nvSpPr>
        <p:spPr>
          <a:xfrm>
            <a:off x="3943350" y="1743075"/>
            <a:ext cx="5200650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236" dirty="0">
                <a:solidFill>
                  <a:srgbClr val="C8102E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EDUCATION &amp; EXPERIENCE</a:t>
            </a:r>
            <a:endParaRPr lang="en-US" sz="800" dirty="0"/>
          </a:p>
        </p:txBody>
      </p:sp>
      <p:sp>
        <p:nvSpPr>
          <p:cNvPr id="23" name="Text 21"/>
          <p:cNvSpPr/>
          <p:nvPr/>
        </p:nvSpPr>
        <p:spPr>
          <a:xfrm>
            <a:off x="3943350" y="1965871"/>
            <a:ext cx="5200650" cy="2714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980"/>
              </a:lnSpc>
              <a:buNone/>
            </a:pPr>
            <a:r>
              <a:rPr lang="en-US" sz="1240" kern="0" spc="62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教育与工作经历</a:t>
            </a:r>
            <a:endParaRPr lang="en-US" sz="1240" dirty="0"/>
          </a:p>
        </p:txBody>
      </p:sp>
      <p:sp>
        <p:nvSpPr>
          <p:cNvPr id="24" name="Text 22"/>
          <p:cNvSpPr/>
          <p:nvPr/>
        </p:nvSpPr>
        <p:spPr>
          <a:xfrm>
            <a:off x="3943350" y="2331541"/>
            <a:ext cx="342900" cy="28575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5" name="Shape 23"/>
          <p:cNvSpPr/>
          <p:nvPr/>
        </p:nvSpPr>
        <p:spPr>
          <a:xfrm>
            <a:off x="4568428" y="2651559"/>
            <a:ext cx="0" cy="392795"/>
          </a:xfrm>
          <a:prstGeom prst="line">
            <a:avLst/>
          </a:prstGeom>
          <a:noFill/>
          <a:ln w="7144">
            <a:solidFill>
              <a:srgbClr val="C8B8A0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3872374" y="2665847"/>
            <a:ext cx="677733" cy="1388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15"/>
              </a:lnSpc>
              <a:buNone/>
            </a:pPr>
            <a:r>
              <a:rPr lang="en-US" sz="1015" b="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2021.09</a:t>
            </a:r>
            <a:endParaRPr lang="en-US" sz="1015" dirty="0"/>
          </a:p>
        </p:txBody>
      </p:sp>
      <p:sp>
        <p:nvSpPr>
          <p:cNvPr id="27" name="Text 25"/>
          <p:cNvSpPr/>
          <p:nvPr/>
        </p:nvSpPr>
        <p:spPr>
          <a:xfrm>
            <a:off x="4772025" y="2651559"/>
            <a:ext cx="4371975" cy="19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420"/>
              </a:lnSpc>
              <a:buNone/>
            </a:pPr>
            <a:r>
              <a:rPr lang="en-US" sz="1015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入读</a:t>
            </a:r>
            <a:r>
              <a:rPr lang="en-US" sz="1015" dirty="0">
                <a:solidFill>
                  <a:srgbClr val="1A1A1A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XX</a:t>
            </a:r>
            <a:r>
              <a:rPr lang="en-US" sz="1015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大学历史文化学院</a:t>
            </a:r>
            <a:endParaRPr lang="en-US" sz="1015" dirty="0"/>
          </a:p>
        </p:txBody>
      </p:sp>
      <p:sp>
        <p:nvSpPr>
          <p:cNvPr id="28" name="Text 26"/>
          <p:cNvSpPr/>
          <p:nvPr/>
        </p:nvSpPr>
        <p:spPr>
          <a:xfrm>
            <a:off x="4772025" y="2874355"/>
            <a:ext cx="4110514" cy="1835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340"/>
              </a:lnSpc>
              <a:buNone/>
            </a:pPr>
            <a:r>
              <a:rPr lang="en-US" sz="790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主修历史学专业，担任班级团支部书记。</a:t>
            </a:r>
            <a:endParaRPr lang="en-US" sz="790" dirty="0"/>
          </a:p>
        </p:txBody>
      </p:sp>
      <p:sp>
        <p:nvSpPr>
          <p:cNvPr id="29" name="Shape 27"/>
          <p:cNvSpPr/>
          <p:nvPr/>
        </p:nvSpPr>
        <p:spPr>
          <a:xfrm>
            <a:off x="4568428" y="3230091"/>
            <a:ext cx="0" cy="392795"/>
          </a:xfrm>
          <a:prstGeom prst="line">
            <a:avLst/>
          </a:prstGeom>
          <a:noFill/>
          <a:ln w="7144">
            <a:solidFill>
              <a:srgbClr val="C8B8A0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3872374" y="3244379"/>
            <a:ext cx="677733" cy="1388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15"/>
              </a:lnSpc>
              <a:buNone/>
            </a:pPr>
            <a:r>
              <a:rPr lang="en-US" sz="1015" b="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2022.06</a:t>
            </a:r>
            <a:endParaRPr lang="en-US" sz="1015" dirty="0"/>
          </a:p>
        </p:txBody>
      </p:sp>
      <p:sp>
        <p:nvSpPr>
          <p:cNvPr id="31" name="Text 29"/>
          <p:cNvSpPr/>
          <p:nvPr/>
        </p:nvSpPr>
        <p:spPr>
          <a:xfrm>
            <a:off x="4772025" y="3230091"/>
            <a:ext cx="4371975" cy="19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420"/>
              </a:lnSpc>
              <a:buNone/>
            </a:pPr>
            <a:r>
              <a:rPr lang="en-US" sz="1015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当选学院团委学生委员</a:t>
            </a:r>
            <a:endParaRPr lang="en-US" sz="1015" dirty="0"/>
          </a:p>
        </p:txBody>
      </p:sp>
      <p:sp>
        <p:nvSpPr>
          <p:cNvPr id="32" name="Text 30"/>
          <p:cNvSpPr/>
          <p:nvPr/>
        </p:nvSpPr>
        <p:spPr>
          <a:xfrm>
            <a:off x="4772025" y="3452887"/>
            <a:ext cx="4110514" cy="1835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340"/>
              </a:lnSpc>
              <a:buNone/>
            </a:pPr>
            <a:r>
              <a:rPr lang="en-US" sz="790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分管宣传与组织工作，主导多项团日活动。</a:t>
            </a:r>
            <a:endParaRPr lang="en-US" sz="790" dirty="0"/>
          </a:p>
        </p:txBody>
      </p:sp>
      <p:sp>
        <p:nvSpPr>
          <p:cNvPr id="33" name="Text 31"/>
          <p:cNvSpPr/>
          <p:nvPr/>
        </p:nvSpPr>
        <p:spPr>
          <a:xfrm>
            <a:off x="3943350" y="3822911"/>
            <a:ext cx="738378" cy="1388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15"/>
              </a:lnSpc>
              <a:buNone/>
            </a:pPr>
            <a:r>
              <a:rPr lang="en-US" sz="1015" b="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2023.09</a:t>
            </a:r>
            <a:endParaRPr lang="en-US" sz="1015" dirty="0"/>
          </a:p>
        </p:txBody>
      </p:sp>
      <p:sp>
        <p:nvSpPr>
          <p:cNvPr id="34" name="Text 32"/>
          <p:cNvSpPr/>
          <p:nvPr/>
        </p:nvSpPr>
        <p:spPr>
          <a:xfrm>
            <a:off x="4772025" y="3808623"/>
            <a:ext cx="4371975" cy="19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420"/>
              </a:lnSpc>
              <a:buNone/>
            </a:pPr>
            <a:r>
              <a:rPr lang="en-US" sz="1015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任校学生会副主席</a:t>
            </a:r>
            <a:endParaRPr lang="en-US" sz="1015" dirty="0"/>
          </a:p>
        </p:txBody>
      </p:sp>
      <p:sp>
        <p:nvSpPr>
          <p:cNvPr id="35" name="Text 33"/>
          <p:cNvSpPr/>
          <p:nvPr/>
        </p:nvSpPr>
        <p:spPr>
          <a:xfrm>
            <a:off x="4772025" y="4031419"/>
            <a:ext cx="4110514" cy="1835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340"/>
              </a:lnSpc>
              <a:buNone/>
            </a:pPr>
            <a:r>
              <a:rPr lang="en-US" sz="790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统筹协调学生活动，组织大型校园文化活动。</a:t>
            </a:r>
            <a:endParaRPr lang="en-US" sz="790" dirty="0"/>
          </a:p>
        </p:txBody>
      </p:sp>
      <p:sp>
        <p:nvSpPr>
          <p:cNvPr id="36" name="Text 34"/>
          <p:cNvSpPr/>
          <p:nvPr/>
        </p:nvSpPr>
        <p:spPr>
          <a:xfrm>
            <a:off x="457200" y="4766332"/>
            <a:ext cx="8089516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kern="0" spc="101" dirty="0">
                <a:solidFill>
                  <a:srgbClr val="C810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党团类汇报模板</a:t>
            </a:r>
            <a:endParaRPr lang="en-US" sz="700" dirty="0"/>
          </a:p>
        </p:txBody>
      </p:sp>
      <p:sp>
        <p:nvSpPr>
          <p:cNvPr id="37" name="Text 35"/>
          <p:cNvSpPr/>
          <p:nvPr/>
        </p:nvSpPr>
        <p:spPr>
          <a:xfrm>
            <a:off x="8561003" y="4754947"/>
            <a:ext cx="201275" cy="1754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800" kern="0" spc="10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07</a:t>
            </a:r>
            <a:endParaRPr lang="en-US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7175"/>
            <a:ext cx="7857120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kern="0" spc="135" dirty="0">
                <a:solidFill>
                  <a:srgbClr val="8A8A8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学习工作 · 获奖经历</a:t>
            </a:r>
            <a:endParaRPr lang="en-US" sz="700" dirty="0"/>
          </a:p>
        </p:txBody>
      </p:sp>
      <p:sp>
        <p:nvSpPr>
          <p:cNvPr id="3" name="Text 1"/>
          <p:cNvSpPr/>
          <p:nvPr/>
        </p:nvSpPr>
        <p:spPr>
          <a:xfrm>
            <a:off x="8328608" y="257175"/>
            <a:ext cx="547586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kern="0" spc="135" dirty="0">
                <a:solidFill>
                  <a:srgbClr val="8A8A8A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08 / 16</a:t>
            </a:r>
            <a:endParaRPr lang="en-US" sz="800" dirty="0"/>
          </a:p>
        </p:txBody>
      </p:sp>
      <p:sp>
        <p:nvSpPr>
          <p:cNvPr id="4" name="Text 2"/>
          <p:cNvSpPr/>
          <p:nvPr/>
        </p:nvSpPr>
        <p:spPr>
          <a:xfrm>
            <a:off x="457200" y="685800"/>
            <a:ext cx="4348835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236" dirty="0">
                <a:solidFill>
                  <a:srgbClr val="C8102E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AWARDS TIMELINE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457200" y="908596"/>
            <a:ext cx="3817727" cy="3394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475"/>
              </a:lnSpc>
              <a:buNone/>
            </a:pPr>
            <a:r>
              <a:rPr lang="en-US" sz="2250" b="1" kern="0" spc="113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获奖时间轴 · </a:t>
            </a:r>
            <a:r>
              <a:rPr lang="en-US" sz="2250" b="1" kern="0" spc="113" dirty="0">
                <a:solidFill>
                  <a:srgbClr val="1A1A1A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2023-2024</a:t>
            </a:r>
            <a:endParaRPr lang="en-US" sz="2250" dirty="0"/>
          </a:p>
        </p:txBody>
      </p:sp>
      <p:sp>
        <p:nvSpPr>
          <p:cNvPr id="6" name="Text 4"/>
          <p:cNvSpPr/>
          <p:nvPr/>
        </p:nvSpPr>
        <p:spPr>
          <a:xfrm>
            <a:off x="457200" y="1337221"/>
            <a:ext cx="342900" cy="28575"/>
          </a:xfrm>
          <a:prstGeom prst="rect">
            <a:avLst/>
          </a:prstGeom>
          <a:solidFill>
            <a:srgbClr val="C8102E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1171575" y="2214563"/>
            <a:ext cx="6800850" cy="28575"/>
          </a:xfrm>
          <a:prstGeom prst="rect">
            <a:avLst/>
          </a:prstGeom>
          <a:solidFill>
            <a:srgbClr val="F5D9A8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3320498" y="4057650"/>
            <a:ext cx="725371" cy="43205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3150" b="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25</a:t>
            </a:r>
            <a:endParaRPr lang="en-US" sz="3150" dirty="0"/>
          </a:p>
        </p:txBody>
      </p:sp>
      <p:sp>
        <p:nvSpPr>
          <p:cNvPr id="9" name="Text 7"/>
          <p:cNvSpPr/>
          <p:nvPr/>
        </p:nvSpPr>
        <p:spPr>
          <a:xfrm>
            <a:off x="3906069" y="4217715"/>
            <a:ext cx="4780731" cy="259184"/>
          </a:xfrm>
          <a:prstGeom prst="rect">
            <a:avLst/>
          </a:prstGeom>
          <a:noFill/>
        </p:spPr>
        <p:txBody>
          <a:bodyPr wrap="none" lIns="0" tIns="0" rIns="0" bIns="57150" rtlCol="0" anchor="t"/>
          <a:lstStyle/>
          <a:p>
            <a:pPr marL="0" indent="0" algn="l">
              <a:lnSpc>
                <a:spcPts val="1440"/>
              </a:lnSpc>
              <a:buNone/>
            </a:pPr>
            <a:r>
              <a:rPr lang="en-US" sz="900" kern="0" spc="90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累计获奖 · 其中校级及以上 </a:t>
            </a:r>
            <a:r>
              <a:rPr lang="en-US" sz="900" kern="0" spc="90" dirty="0">
                <a:solidFill>
                  <a:srgbClr val="1A1A1A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11</a:t>
            </a:r>
            <a:r>
              <a:rPr lang="en-US" sz="900" kern="0" spc="90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项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457200" y="4766332"/>
            <a:ext cx="8089516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kern="0" spc="101" dirty="0">
                <a:solidFill>
                  <a:srgbClr val="C810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党团类汇报模板</a:t>
            </a:r>
            <a:endParaRPr lang="en-US" sz="700" dirty="0"/>
          </a:p>
        </p:txBody>
      </p:sp>
      <p:sp>
        <p:nvSpPr>
          <p:cNvPr id="11" name="Text 9"/>
          <p:cNvSpPr/>
          <p:nvPr/>
        </p:nvSpPr>
        <p:spPr>
          <a:xfrm>
            <a:off x="8561003" y="4754947"/>
            <a:ext cx="201275" cy="1754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800" kern="0" spc="10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08</a:t>
            </a:r>
            <a:endParaRPr lang="en-US" sz="800" dirty="0"/>
          </a:p>
        </p:txBody>
      </p:sp>
      <p:sp>
        <p:nvSpPr>
          <p:cNvPr id="12" name="Text 10"/>
          <p:cNvSpPr/>
          <p:nvPr/>
        </p:nvSpPr>
        <p:spPr>
          <a:xfrm>
            <a:off x="927624" y="1935956"/>
            <a:ext cx="677733" cy="1388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15"/>
              </a:lnSpc>
              <a:buNone/>
            </a:pPr>
            <a:r>
              <a:rPr lang="en-US" sz="1015" b="1" kern="0" spc="5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2023.10</a:t>
            </a:r>
            <a:endParaRPr lang="en-US" sz="1015" dirty="0"/>
          </a:p>
        </p:txBody>
      </p:sp>
      <p:sp>
        <p:nvSpPr>
          <p:cNvPr id="13" name="Text 11"/>
          <p:cNvSpPr/>
          <p:nvPr/>
        </p:nvSpPr>
        <p:spPr>
          <a:xfrm>
            <a:off x="1100138" y="2143125"/>
            <a:ext cx="142875" cy="142875"/>
          </a:xfrm>
          <a:prstGeom prst="ellipse">
            <a:avLst/>
          </a:prstGeom>
          <a:solidFill>
            <a:srgbClr val="C8102E"/>
          </a:solidFill>
          <a:effectLst>
            <a:outerShdw blurRad="101600" dist="50800" dir="16200000" algn="bl" rotWithShape="0">
              <a:srgbClr val="FFFBF5">
                <a:alpha val="50000"/>
              </a:srgbClr>
            </a:outerShdw>
          </a:effectLst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460772" y="2446734"/>
            <a:ext cx="1421606" cy="732792"/>
          </a:xfrm>
          <a:prstGeom prst="roundRect">
            <a:avLst>
              <a:gd name="adj" fmla="val 5199"/>
            </a:avLst>
          </a:prstGeom>
          <a:solidFill>
            <a:srgbClr val="FFFFFF"/>
          </a:solidFill>
          <a:ln w="7144">
            <a:solidFill>
              <a:srgbClr val="FEE9C6"/>
            </a:solidFill>
            <a:prstDash val="solid"/>
          </a:ln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5" name="Text 13"/>
          <p:cNvSpPr/>
          <p:nvPr/>
        </p:nvSpPr>
        <p:spPr>
          <a:xfrm>
            <a:off x="578644" y="2550319"/>
            <a:ext cx="1185863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b="1" kern="0" spc="135" dirty="0">
                <a:solidFill>
                  <a:srgbClr val="C810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校 级</a:t>
            </a:r>
            <a:endParaRPr lang="en-US" sz="700" dirty="0"/>
          </a:p>
        </p:txBody>
      </p:sp>
      <p:sp>
        <p:nvSpPr>
          <p:cNvPr id="16" name="Text 14"/>
          <p:cNvSpPr/>
          <p:nvPr/>
        </p:nvSpPr>
        <p:spPr>
          <a:xfrm>
            <a:off x="578644" y="2744539"/>
            <a:ext cx="1185863" cy="1727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900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校级三好学生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578644" y="2947355"/>
            <a:ext cx="1185863" cy="1285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15"/>
              </a:lnSpc>
              <a:buNone/>
            </a:pPr>
            <a:r>
              <a:rPr lang="en-US" sz="700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综合测评专业前列</a:t>
            </a:r>
            <a:endParaRPr lang="en-US" sz="700" dirty="0"/>
          </a:p>
        </p:txBody>
      </p:sp>
      <p:sp>
        <p:nvSpPr>
          <p:cNvPr id="18" name="Text 16"/>
          <p:cNvSpPr/>
          <p:nvPr/>
        </p:nvSpPr>
        <p:spPr>
          <a:xfrm>
            <a:off x="2626372" y="1935956"/>
            <a:ext cx="677733" cy="1388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15"/>
              </a:lnSpc>
              <a:buNone/>
            </a:pPr>
            <a:r>
              <a:rPr lang="en-US" sz="1015" b="1" kern="0" spc="5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2023.11</a:t>
            </a:r>
            <a:endParaRPr lang="en-US" sz="1015" dirty="0"/>
          </a:p>
        </p:txBody>
      </p:sp>
      <p:sp>
        <p:nvSpPr>
          <p:cNvPr id="19" name="Text 17"/>
          <p:cNvSpPr/>
          <p:nvPr/>
        </p:nvSpPr>
        <p:spPr>
          <a:xfrm>
            <a:off x="2800350" y="2143125"/>
            <a:ext cx="142875" cy="142875"/>
          </a:xfrm>
          <a:prstGeom prst="ellipse">
            <a:avLst/>
          </a:prstGeom>
          <a:solidFill>
            <a:srgbClr val="C8102E"/>
          </a:solidFill>
          <a:effectLst>
            <a:outerShdw blurRad="101600" dist="50800" dir="16200000" algn="bl" rotWithShape="0">
              <a:srgbClr val="FFFBF5">
                <a:alpha val="50000"/>
              </a:srgbClr>
            </a:outerShdw>
          </a:effectLst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0" name="Text 18"/>
          <p:cNvSpPr/>
          <p:nvPr/>
        </p:nvSpPr>
        <p:spPr>
          <a:xfrm>
            <a:off x="2160984" y="2446734"/>
            <a:ext cx="1421606" cy="732792"/>
          </a:xfrm>
          <a:prstGeom prst="roundRect">
            <a:avLst>
              <a:gd name="adj" fmla="val 5199"/>
            </a:avLst>
          </a:prstGeom>
          <a:solidFill>
            <a:srgbClr val="FFFFFF"/>
          </a:solidFill>
          <a:ln w="7144">
            <a:solidFill>
              <a:srgbClr val="FEE9C6"/>
            </a:solidFill>
            <a:prstDash val="solid"/>
          </a:ln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1" name="Text 19"/>
          <p:cNvSpPr/>
          <p:nvPr/>
        </p:nvSpPr>
        <p:spPr>
          <a:xfrm>
            <a:off x="2278856" y="2550319"/>
            <a:ext cx="1185863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b="1" kern="0" spc="135" dirty="0">
                <a:solidFill>
                  <a:srgbClr val="C810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院 级</a:t>
            </a:r>
            <a:endParaRPr lang="en-US" sz="700" dirty="0"/>
          </a:p>
        </p:txBody>
      </p:sp>
      <p:sp>
        <p:nvSpPr>
          <p:cNvPr id="22" name="Text 20"/>
          <p:cNvSpPr/>
          <p:nvPr/>
        </p:nvSpPr>
        <p:spPr>
          <a:xfrm>
            <a:off x="2278856" y="2744539"/>
            <a:ext cx="1185863" cy="1727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900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院级金奖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2278856" y="2947355"/>
            <a:ext cx="1185863" cy="1285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15"/>
              </a:lnSpc>
              <a:buNone/>
            </a:pPr>
            <a:r>
              <a:rPr lang="en-US" sz="700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大学生职业规划大赛</a:t>
            </a:r>
            <a:endParaRPr lang="en-US" sz="700" dirty="0"/>
          </a:p>
        </p:txBody>
      </p:sp>
      <p:sp>
        <p:nvSpPr>
          <p:cNvPr id="24" name="Text 22"/>
          <p:cNvSpPr/>
          <p:nvPr/>
        </p:nvSpPr>
        <p:spPr>
          <a:xfrm>
            <a:off x="4328049" y="1935956"/>
            <a:ext cx="677733" cy="1388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15"/>
              </a:lnSpc>
              <a:buNone/>
            </a:pPr>
            <a:r>
              <a:rPr lang="en-US" sz="1015" b="1" kern="0" spc="5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2023.12</a:t>
            </a:r>
            <a:endParaRPr lang="en-US" sz="1015" dirty="0"/>
          </a:p>
        </p:txBody>
      </p:sp>
      <p:sp>
        <p:nvSpPr>
          <p:cNvPr id="25" name="Text 23"/>
          <p:cNvSpPr/>
          <p:nvPr/>
        </p:nvSpPr>
        <p:spPr>
          <a:xfrm>
            <a:off x="4500563" y="2143125"/>
            <a:ext cx="142875" cy="142875"/>
          </a:xfrm>
          <a:prstGeom prst="ellipse">
            <a:avLst/>
          </a:prstGeom>
          <a:solidFill>
            <a:srgbClr val="C8102E"/>
          </a:solidFill>
          <a:effectLst>
            <a:outerShdw blurRad="101600" dist="50800" dir="16200000" algn="bl" rotWithShape="0">
              <a:srgbClr val="FFFBF5">
                <a:alpha val="50000"/>
              </a:srgbClr>
            </a:outerShdw>
          </a:effectLst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6" name="Text 24"/>
          <p:cNvSpPr/>
          <p:nvPr/>
        </p:nvSpPr>
        <p:spPr>
          <a:xfrm>
            <a:off x="3861197" y="2446734"/>
            <a:ext cx="1421606" cy="732792"/>
          </a:xfrm>
          <a:prstGeom prst="roundRect">
            <a:avLst>
              <a:gd name="adj" fmla="val 5199"/>
            </a:avLst>
          </a:prstGeom>
          <a:solidFill>
            <a:srgbClr val="FFFFFF"/>
          </a:solidFill>
          <a:ln w="7144">
            <a:solidFill>
              <a:srgbClr val="FEE9C6"/>
            </a:solidFill>
            <a:prstDash val="solid"/>
          </a:ln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27" name="Text 25"/>
          <p:cNvSpPr/>
          <p:nvPr/>
        </p:nvSpPr>
        <p:spPr>
          <a:xfrm>
            <a:off x="3979069" y="2550319"/>
            <a:ext cx="1185863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b="1" kern="0" spc="135" dirty="0">
                <a:solidFill>
                  <a:srgbClr val="C810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院 级</a:t>
            </a:r>
            <a:endParaRPr lang="en-US" sz="700" dirty="0"/>
          </a:p>
        </p:txBody>
      </p:sp>
      <p:sp>
        <p:nvSpPr>
          <p:cNvPr id="28" name="Text 26"/>
          <p:cNvSpPr/>
          <p:nvPr/>
        </p:nvSpPr>
        <p:spPr>
          <a:xfrm>
            <a:off x="3979069" y="2744539"/>
            <a:ext cx="1185863" cy="1727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900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院级优秀宣传奖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3979069" y="2947355"/>
            <a:ext cx="1185863" cy="1285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15"/>
              </a:lnSpc>
              <a:buNone/>
            </a:pPr>
            <a:r>
              <a:rPr lang="en-US" sz="700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宣传设计比赛</a:t>
            </a:r>
            <a:endParaRPr lang="en-US" sz="700" dirty="0"/>
          </a:p>
        </p:txBody>
      </p:sp>
      <p:sp>
        <p:nvSpPr>
          <p:cNvPr id="30" name="Text 28"/>
          <p:cNvSpPr/>
          <p:nvPr/>
        </p:nvSpPr>
        <p:spPr>
          <a:xfrm>
            <a:off x="6028262" y="1935956"/>
            <a:ext cx="677733" cy="1388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15"/>
              </a:lnSpc>
              <a:buNone/>
            </a:pPr>
            <a:r>
              <a:rPr lang="en-US" sz="1015" b="1" kern="0" spc="5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2024.04</a:t>
            </a:r>
            <a:endParaRPr lang="en-US" sz="1015" dirty="0"/>
          </a:p>
        </p:txBody>
      </p:sp>
      <p:sp>
        <p:nvSpPr>
          <p:cNvPr id="31" name="Text 29"/>
          <p:cNvSpPr/>
          <p:nvPr/>
        </p:nvSpPr>
        <p:spPr>
          <a:xfrm>
            <a:off x="6200775" y="2143125"/>
            <a:ext cx="142875" cy="142875"/>
          </a:xfrm>
          <a:prstGeom prst="ellipse">
            <a:avLst/>
          </a:prstGeom>
          <a:solidFill>
            <a:srgbClr val="C8102E"/>
          </a:solidFill>
          <a:effectLst>
            <a:outerShdw blurRad="101600" dist="50800" dir="16200000" algn="bl" rotWithShape="0">
              <a:srgbClr val="FFFBF5">
                <a:alpha val="50000"/>
              </a:srgbClr>
            </a:outerShdw>
          </a:effectLst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2" name="Text 30"/>
          <p:cNvSpPr/>
          <p:nvPr/>
        </p:nvSpPr>
        <p:spPr>
          <a:xfrm>
            <a:off x="5561409" y="2446734"/>
            <a:ext cx="1421606" cy="732792"/>
          </a:xfrm>
          <a:prstGeom prst="roundRect">
            <a:avLst>
              <a:gd name="adj" fmla="val 5199"/>
            </a:avLst>
          </a:prstGeom>
          <a:solidFill>
            <a:srgbClr val="FFFFFF"/>
          </a:solidFill>
          <a:ln w="7144">
            <a:solidFill>
              <a:srgbClr val="FEE9C6"/>
            </a:solidFill>
            <a:prstDash val="solid"/>
          </a:ln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3" name="Text 31"/>
          <p:cNvSpPr/>
          <p:nvPr/>
        </p:nvSpPr>
        <p:spPr>
          <a:xfrm>
            <a:off x="5679281" y="2550319"/>
            <a:ext cx="1185863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b="1" kern="0" spc="135" dirty="0">
                <a:solidFill>
                  <a:srgbClr val="C810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校 级</a:t>
            </a:r>
            <a:endParaRPr lang="en-US" sz="700" dirty="0"/>
          </a:p>
        </p:txBody>
      </p:sp>
      <p:sp>
        <p:nvSpPr>
          <p:cNvPr id="34" name="Text 32"/>
          <p:cNvSpPr/>
          <p:nvPr/>
        </p:nvSpPr>
        <p:spPr>
          <a:xfrm>
            <a:off x="5679281" y="2744539"/>
            <a:ext cx="1185863" cy="1727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900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校级优秀团员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5679281" y="2947355"/>
            <a:ext cx="1185863" cy="1285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15"/>
              </a:lnSpc>
              <a:buNone/>
            </a:pPr>
            <a:r>
              <a:rPr lang="en-US" sz="700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共青团评优表彰</a:t>
            </a:r>
            <a:endParaRPr lang="en-US" sz="700" dirty="0"/>
          </a:p>
        </p:txBody>
      </p:sp>
      <p:sp>
        <p:nvSpPr>
          <p:cNvPr id="36" name="Text 34"/>
          <p:cNvSpPr/>
          <p:nvPr/>
        </p:nvSpPr>
        <p:spPr>
          <a:xfrm>
            <a:off x="7728474" y="1935956"/>
            <a:ext cx="677733" cy="1388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15"/>
              </a:lnSpc>
              <a:buNone/>
            </a:pPr>
            <a:r>
              <a:rPr lang="en-US" sz="1015" b="1" kern="0" spc="51" dirty="0">
                <a:solidFill>
                  <a:srgbClr val="C8102E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2024.05</a:t>
            </a:r>
            <a:endParaRPr lang="en-US" sz="1015" dirty="0"/>
          </a:p>
        </p:txBody>
      </p:sp>
      <p:sp>
        <p:nvSpPr>
          <p:cNvPr id="37" name="Text 35"/>
          <p:cNvSpPr/>
          <p:nvPr/>
        </p:nvSpPr>
        <p:spPr>
          <a:xfrm>
            <a:off x="7900988" y="2143125"/>
            <a:ext cx="142875" cy="142875"/>
          </a:xfrm>
          <a:prstGeom prst="ellipse">
            <a:avLst/>
          </a:prstGeom>
          <a:solidFill>
            <a:srgbClr val="C8102E"/>
          </a:solidFill>
          <a:effectLst>
            <a:outerShdw blurRad="101600" dist="50800" dir="16200000" algn="bl" rotWithShape="0">
              <a:srgbClr val="FFFBF5">
                <a:alpha val="50000"/>
              </a:srgbClr>
            </a:outerShdw>
          </a:effectLst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8" name="Text 36"/>
          <p:cNvSpPr/>
          <p:nvPr/>
        </p:nvSpPr>
        <p:spPr>
          <a:xfrm>
            <a:off x="7261622" y="2446734"/>
            <a:ext cx="1421606" cy="732792"/>
          </a:xfrm>
          <a:prstGeom prst="roundRect">
            <a:avLst>
              <a:gd name="adj" fmla="val 5199"/>
            </a:avLst>
          </a:prstGeom>
          <a:solidFill>
            <a:srgbClr val="FFFFFF"/>
          </a:solidFill>
          <a:ln w="7144">
            <a:solidFill>
              <a:srgbClr val="FEE9C6"/>
            </a:solidFill>
            <a:prstDash val="solid"/>
          </a:ln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9" name="Text 37"/>
          <p:cNvSpPr/>
          <p:nvPr/>
        </p:nvSpPr>
        <p:spPr>
          <a:xfrm>
            <a:off x="7379494" y="2550319"/>
            <a:ext cx="1185863" cy="1535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700" b="1" kern="0" spc="135" dirty="0">
                <a:solidFill>
                  <a:srgbClr val="C8102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省 级</a:t>
            </a:r>
            <a:endParaRPr lang="en-US" sz="700" dirty="0"/>
          </a:p>
        </p:txBody>
      </p:sp>
      <p:sp>
        <p:nvSpPr>
          <p:cNvPr id="40" name="Text 38"/>
          <p:cNvSpPr/>
          <p:nvPr/>
        </p:nvSpPr>
        <p:spPr>
          <a:xfrm>
            <a:off x="7345490" y="2744539"/>
            <a:ext cx="1253871" cy="1727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900" dirty="0">
                <a:solidFill>
                  <a:srgbClr val="1A1A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教学技能大赛二等奖</a:t>
            </a:r>
            <a:endParaRPr lang="en-US" sz="900" dirty="0"/>
          </a:p>
        </p:txBody>
      </p:sp>
      <p:sp>
        <p:nvSpPr>
          <p:cNvPr id="41" name="Text 39"/>
          <p:cNvSpPr/>
          <p:nvPr/>
        </p:nvSpPr>
        <p:spPr>
          <a:xfrm>
            <a:off x="7379494" y="2947355"/>
            <a:ext cx="1185863" cy="1285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15"/>
              </a:lnSpc>
              <a:buNone/>
            </a:pPr>
            <a:r>
              <a:rPr lang="en-US" sz="700" dirty="0">
                <a:solidFill>
                  <a:srgbClr val="4A4A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省级教学技能大赛</a:t>
            </a:r>
            <a:endParaRPr lang="en-US" sz="7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810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3619" y="0"/>
            <a:ext cx="3050381" cy="5143500"/>
          </a:xfrm>
          <a:prstGeom prst="rect">
            <a:avLst/>
          </a:prstGeom>
          <a:solidFill>
            <a:srgbClr val="8B0000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7333059" y="1397608"/>
            <a:ext cx="571500" cy="571500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 rot="5400000">
            <a:off x="6830430" y="2888977"/>
            <a:ext cx="1576760" cy="1754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203" dirty="0">
                <a:solidFill>
                  <a:srgbClr val="FFFFFF"/>
                </a:solidFill>
                <a:latin typeface="Carlito" pitchFamily="34" charset="0"/>
                <a:ea typeface="Carlito" pitchFamily="34" charset="-122"/>
                <a:cs typeface="Carlito" pitchFamily="34" charset="-120"/>
              </a:rPr>
              <a:t>PRACTICE · DEDICATION</a:t>
            </a:r>
            <a:endParaRPr lang="en-US" sz="800" dirty="0"/>
          </a:p>
        </p:txBody>
      </p:sp>
      <p:sp>
        <p:nvSpPr>
          <p:cNvPr id="5" name="Text 3"/>
          <p:cNvSpPr/>
          <p:nvPr/>
        </p:nvSpPr>
        <p:spPr>
          <a:xfrm>
            <a:off x="457200" y="464344"/>
            <a:ext cx="1601466" cy="12801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080"/>
              </a:lnSpc>
              <a:buNone/>
            </a:pPr>
            <a:r>
              <a:rPr lang="en-US" sz="800" b="1" kern="0" spc="236" dirty="0">
                <a:solidFill>
                  <a:srgbClr val="FEE9C6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CHAPTER 03 / 04</a:t>
            </a:r>
            <a:endParaRPr lang="en-US" sz="800" dirty="0"/>
          </a:p>
        </p:txBody>
      </p:sp>
      <p:sp>
        <p:nvSpPr>
          <p:cNvPr id="6" name="Text 4"/>
          <p:cNvSpPr/>
          <p:nvPr/>
        </p:nvSpPr>
        <p:spPr>
          <a:xfrm>
            <a:off x="457200" y="1073069"/>
            <a:ext cx="8229600" cy="18516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3500"/>
              </a:lnSpc>
              <a:buNone/>
            </a:pPr>
            <a:r>
              <a:rPr lang="en-US" sz="13500" b="1" kern="0" spc="-270" dirty="0">
                <a:solidFill>
                  <a:srgbClr val="FEE9C6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03</a:t>
            </a:r>
            <a:endParaRPr lang="en-US" sz="13500" dirty="0"/>
          </a:p>
        </p:txBody>
      </p:sp>
      <p:sp>
        <p:nvSpPr>
          <p:cNvPr id="7" name="Text 5"/>
          <p:cNvSpPr/>
          <p:nvPr/>
        </p:nvSpPr>
        <p:spPr>
          <a:xfrm>
            <a:off x="457200" y="2916157"/>
            <a:ext cx="342900" cy="28575"/>
          </a:xfrm>
          <a:prstGeom prst="rect">
            <a:avLst/>
          </a:prstGeom>
          <a:solidFill>
            <a:srgbClr val="FEE9C6"/>
          </a:solidFill>
        </p:spPr>
        <p:txBody>
          <a:bodyPr wrap="square" rtlCol="0" anchor="ctr"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457200" y="3179025"/>
            <a:ext cx="8229600" cy="5430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3960"/>
              </a:lnSpc>
              <a:buNone/>
            </a:pPr>
            <a:r>
              <a:rPr lang="en-US" sz="3600" b="1" kern="0" spc="432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实践事迹</a:t>
            </a:r>
            <a:endParaRPr lang="en-US" sz="3600" dirty="0"/>
          </a:p>
        </p:txBody>
      </p:sp>
      <p:sp>
        <p:nvSpPr>
          <p:cNvPr id="9" name="Text 7"/>
          <p:cNvSpPr/>
          <p:nvPr/>
        </p:nvSpPr>
        <p:spPr>
          <a:xfrm>
            <a:off x="457200" y="3796178"/>
            <a:ext cx="7355205" cy="29619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350" kern="0" spc="203" dirty="0">
                <a:solidFill>
                  <a:srgbClr val="FEE9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服务奉献担当</a:t>
            </a:r>
            <a:endParaRPr lang="en-US" sz="1350" dirty="0"/>
          </a:p>
        </p:txBody>
      </p:sp>
      <p:sp>
        <p:nvSpPr>
          <p:cNvPr id="10" name="Text 8"/>
          <p:cNvSpPr/>
          <p:nvPr/>
        </p:nvSpPr>
        <p:spPr>
          <a:xfrm>
            <a:off x="8556761" y="4766332"/>
            <a:ext cx="208062" cy="11756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indent="0" algn="l">
              <a:lnSpc>
                <a:spcPts val="1260"/>
              </a:lnSpc>
              <a:buNone/>
            </a:pPr>
            <a:r>
              <a:rPr lang="en-US" sz="800" kern="0" spc="118" dirty="0">
                <a:solidFill>
                  <a:srgbClr val="FEE9C6"/>
                </a:solidFill>
                <a:latin typeface="Liberation Sans Narrow" pitchFamily="34" charset="0"/>
                <a:ea typeface="Liberation Sans Narrow" pitchFamily="34" charset="-122"/>
                <a:cs typeface="Liberation Sans Narrow" pitchFamily="34" charset="-120"/>
              </a:rPr>
              <a:t>09</a:t>
            </a:r>
            <a:endParaRPr lang="en-U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2370</Words>
  <Application>WPS 演示</Application>
  <PresentationFormat>On-screen Show (16:9)</PresentationFormat>
  <Paragraphs>464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微软雅黑</vt:lpstr>
      <vt:lpstr>Liberation Sans Narrow</vt:lpstr>
      <vt:lpstr>FFont-Family</vt:lpstr>
      <vt:lpstr>Liberation Sans Narrow</vt:lpstr>
      <vt:lpstr>Liberation Sans Narrow</vt:lpstr>
      <vt:lpstr>Carlito</vt:lpstr>
      <vt:lpstr>Carlito</vt:lpstr>
      <vt:lpstr>Carlito</vt:lpstr>
      <vt:lpstr>楷体</vt:lpstr>
      <vt:lpstr>楷体</vt:lpstr>
      <vt:lpstr>宋体</vt:lpstr>
      <vt:lpstr>Tinos</vt:lpstr>
      <vt:lpstr>Tinos</vt:lpstr>
      <vt:lpstr>Tinos</vt:lpstr>
      <vt:lpstr>Calibri</vt:lpstr>
      <vt:lpstr>Arial Unicode MS</vt:lpstr>
      <vt:lpstr>等线</vt:lpstr>
      <vt:lpstr>MingLiU-ExtB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dc:subject>PptxGenJS Presentation</dc:subject>
  <cp:lastModifiedBy>WPS_1678456536</cp:lastModifiedBy>
  <cp:revision>2</cp:revision>
  <dcterms:created xsi:type="dcterms:W3CDTF">2026-07-27T12:02:00Z</dcterms:created>
  <dcterms:modified xsi:type="dcterms:W3CDTF">2026-07-27T12:04:08Z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31C0873F78604E63B6A14659341D45EB_12</vt:lpwstr>
  </property>
  <property fmtid="{D5CDD505-2E9C-101B-9397-08002B2CF9AE}" pid="3" name="KSOProductBuildVer">
    <vt:lpwstr>2052-12.1.0.23542</vt:lpwstr>
  </property>
</Properties>
</file>